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49"/>
  </p:handoutMasterIdLst>
  <p:sldIdLst>
    <p:sldId id="256" r:id="rId3"/>
    <p:sldId id="258" r:id="rId4"/>
    <p:sldId id="259" r:id="rId5"/>
    <p:sldId id="283" r:id="rId6"/>
    <p:sldId id="263" r:id="rId7"/>
    <p:sldId id="281" r:id="rId8"/>
    <p:sldId id="264" r:id="rId9"/>
    <p:sldId id="266" r:id="rId10"/>
    <p:sldId id="280" r:id="rId11"/>
    <p:sldId id="279" r:id="rId12"/>
    <p:sldId id="282" r:id="rId13"/>
    <p:sldId id="260" r:id="rId14"/>
    <p:sldId id="265" r:id="rId15"/>
    <p:sldId id="257" r:id="rId16"/>
    <p:sldId id="274" r:id="rId17"/>
    <p:sldId id="267" r:id="rId18"/>
    <p:sldId id="268" r:id="rId19"/>
    <p:sldId id="269" r:id="rId20"/>
    <p:sldId id="275" r:id="rId21"/>
    <p:sldId id="295" r:id="rId22"/>
    <p:sldId id="276" r:id="rId23"/>
    <p:sldId id="300" r:id="rId24"/>
    <p:sldId id="294" r:id="rId25"/>
    <p:sldId id="296" r:id="rId26"/>
    <p:sldId id="285" r:id="rId27"/>
    <p:sldId id="297" r:id="rId28"/>
    <p:sldId id="277" r:id="rId29"/>
    <p:sldId id="278" r:id="rId30"/>
    <p:sldId id="284" r:id="rId31"/>
    <p:sldId id="286" r:id="rId32"/>
    <p:sldId id="261" r:id="rId33"/>
    <p:sldId id="271" r:id="rId34"/>
    <p:sldId id="262" r:id="rId35"/>
    <p:sldId id="270" r:id="rId36"/>
    <p:sldId id="298" r:id="rId37"/>
    <p:sldId id="301" r:id="rId38"/>
    <p:sldId id="299" r:id="rId39"/>
    <p:sldId id="272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73" r:id="rId48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8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u="non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22272" y="2903858"/>
            <a:ext cx="9823269" cy="25936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私の国・町</a:t>
            </a:r>
            <a:endParaRPr lang="en-US" sz="115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 rot="709668">
            <a:off x="7566902" y="1519455"/>
            <a:ext cx="2692400" cy="11203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第４課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 rot="21336020">
            <a:off x="205174" y="634359"/>
            <a:ext cx="7493000" cy="16637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できる日本語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6532">
            <a:off x="9371012" y="101600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Rounded Rectangle 26"/>
          <p:cNvSpPr/>
          <p:nvPr/>
        </p:nvSpPr>
        <p:spPr>
          <a:xfrm>
            <a:off x="303683" y="357477"/>
            <a:ext cx="76084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Nhật 4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tiễng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rưỡi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8900" y="1000413"/>
            <a:ext cx="10286999" cy="117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毎日、学校で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４時間半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日本語を勉強します。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14783" y="2024351"/>
            <a:ext cx="76084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TV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30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phút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8900" y="2667288"/>
            <a:ext cx="8521699" cy="10080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毎晩、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３０分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ぐらいテレビを見ます。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14783" y="3840451"/>
            <a:ext cx="116851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Sau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8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8901" y="4483388"/>
            <a:ext cx="10604500" cy="15872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学校で２年間ぐらい勉強します。</a:t>
            </a:r>
            <a:endParaRPr lang="en-US" altLang="ja-JP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それから、会社で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８カ月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ぐらい実習します。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3" name="Rounded Rectangular Callout 32"/>
          <p:cNvSpPr/>
          <p:nvPr/>
        </p:nvSpPr>
        <p:spPr>
          <a:xfrm rot="283516">
            <a:off x="6324600" y="144463"/>
            <a:ext cx="2590800" cy="971550"/>
          </a:xfrm>
          <a:prstGeom prst="wedgeRoundRectCallout">
            <a:avLst>
              <a:gd name="adj1" fmla="val -111249"/>
              <a:gd name="adj2" fmla="val 10281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4" name="Rounded Rectangular Callout 33"/>
          <p:cNvSpPr/>
          <p:nvPr/>
        </p:nvSpPr>
        <p:spPr>
          <a:xfrm rot="283516">
            <a:off x="6303963" y="158750"/>
            <a:ext cx="2590800" cy="971550"/>
          </a:xfrm>
          <a:prstGeom prst="wedgeRoundRectCallout">
            <a:avLst>
              <a:gd name="adj1" fmla="val -163291"/>
              <a:gd name="adj2" fmla="val 26883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Rounded Rectangular Callout 34"/>
          <p:cNvSpPr/>
          <p:nvPr/>
        </p:nvSpPr>
        <p:spPr>
          <a:xfrm rot="283516">
            <a:off x="6303963" y="133350"/>
            <a:ext cx="2590800" cy="971550"/>
          </a:xfrm>
          <a:prstGeom prst="wedgeRoundRectCallout">
            <a:avLst>
              <a:gd name="adj1" fmla="val -74314"/>
              <a:gd name="adj2" fmla="val 52241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3200" b="1" dirty="0">
                <a:solidFill>
                  <a:prstClr val="black"/>
                </a:solidFill>
                <a:latin typeface="NtMotoyaKyotai" pitchFamily="18" charset="-128"/>
                <a:ea typeface="NtMotoyaKyotai" pitchFamily="18" charset="-128"/>
              </a:rPr>
              <a:t>どのくらい</a:t>
            </a:r>
            <a:endParaRPr lang="en-US" sz="3200" b="1" dirty="0">
              <a:solidFill>
                <a:prstClr val="black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0522" y="1046362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まいにち　　がっこう　　　　じかんはん　　　　　　　　べんきょう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680" y="2646443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まいばん　　　　　　ぷん　　　　　　　　　　　　　　み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9680" y="4414624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がっこう　　　　ねんかん　　　　　　べんきょう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3017" y="5793050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かいしゃ　　　　かげつ　　　　　　　じっしゅう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7" name="Oval Callout 36"/>
          <p:cNvSpPr/>
          <p:nvPr/>
        </p:nvSpPr>
        <p:spPr>
          <a:xfrm rot="20962241">
            <a:off x="31802" y="4917743"/>
            <a:ext cx="3879128" cy="1581493"/>
          </a:xfrm>
          <a:prstGeom prst="wedgeEllipseCallout">
            <a:avLst>
              <a:gd name="adj1" fmla="val 64424"/>
              <a:gd name="adj2" fmla="val 2791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3600" b="1" dirty="0">
                <a:solidFill>
                  <a:prstClr val="black"/>
                </a:solidFill>
                <a:latin typeface="NtMotoyaKyotai" pitchFamily="18" charset="-128"/>
                <a:ea typeface="NtMotoyaKyotai" pitchFamily="18" charset="-128"/>
              </a:rPr>
              <a:t>なんかげつ</a:t>
            </a:r>
            <a:endParaRPr lang="en-US" sz="3600" b="1" dirty="0">
              <a:solidFill>
                <a:prstClr val="black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6" name="Oval Callout 35"/>
          <p:cNvSpPr/>
          <p:nvPr/>
        </p:nvSpPr>
        <p:spPr>
          <a:xfrm rot="20962241">
            <a:off x="-44349" y="256576"/>
            <a:ext cx="3659901" cy="1104327"/>
          </a:xfrm>
          <a:prstGeom prst="wedgeEllipseCallout">
            <a:avLst>
              <a:gd name="adj1" fmla="val 47323"/>
              <a:gd name="adj2" fmla="val 865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3600" b="1" dirty="0">
                <a:solidFill>
                  <a:prstClr val="black"/>
                </a:solidFill>
                <a:latin typeface="NtMotoyaKyotai" pitchFamily="18" charset="-128"/>
                <a:ea typeface="NtMotoyaKyotai" pitchFamily="18" charset="-128"/>
              </a:rPr>
              <a:t>なんじかん</a:t>
            </a:r>
            <a:endParaRPr lang="en-US" sz="3600" b="1" dirty="0">
              <a:solidFill>
                <a:prstClr val="black"/>
              </a:solidFill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26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15" grpId="0"/>
      <p:bldP spid="16" grpId="0"/>
      <p:bldP spid="17" grpId="0"/>
      <p:bldP spid="18" grpId="0"/>
      <p:bldP spid="37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おくにはどちらですか。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ベトナムです。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ベトナムのどちら／どこですか。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ハノイです。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ハノイはどちらですか。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ベトナムのきたです。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ハノイからにほんまでどのくらいですか。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４じかんはんくらいです。</a:t>
            </a:r>
            <a:endParaRPr lang="en-US" altLang="ja-JP" dirty="0"/>
          </a:p>
          <a:p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2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第４課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どんなところ？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5" name="Rounded Rectangle 4"/>
          <p:cNvSpPr/>
          <p:nvPr/>
        </p:nvSpPr>
        <p:spPr>
          <a:xfrm rot="829033">
            <a:off x="9808437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２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951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24" y="188348"/>
            <a:ext cx="3952876" cy="2976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712">
            <a:off x="8625854" y="573973"/>
            <a:ext cx="2921408" cy="222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8645">
            <a:off x="364814" y="521781"/>
            <a:ext cx="2744192" cy="20554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ounded Rectangle 4"/>
          <p:cNvSpPr/>
          <p:nvPr/>
        </p:nvSpPr>
        <p:spPr>
          <a:xfrm>
            <a:off x="455274" y="4229100"/>
            <a:ext cx="5461000" cy="1549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形容詞</a:t>
            </a:r>
            <a:endParaRPr lang="en-US" sz="80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43274" y="4229100"/>
            <a:ext cx="5461000" cy="1549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形容動詞</a:t>
            </a:r>
            <a:endParaRPr lang="en-US" sz="80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56974" y="3530600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I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944974" y="3530600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Na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56024" y="1653152"/>
            <a:ext cx="3657600" cy="6985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inhtuy" pitchFamily="2" charset="0"/>
              </a:rPr>
              <a:t>JAPANESE</a:t>
            </a:r>
            <a:endParaRPr lang="en-US" sz="4400" dirty="0">
              <a:latin typeface="Binhtuy" pitchFamily="2" charset="0"/>
            </a:endParaRPr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3185774" y="2351652"/>
            <a:ext cx="2399050" cy="1178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  <a:endCxn id="8" idx="0"/>
          </p:cNvCxnSpPr>
          <p:nvPr/>
        </p:nvCxnSpPr>
        <p:spPr>
          <a:xfrm>
            <a:off x="5584824" y="2351652"/>
            <a:ext cx="3188950" cy="1178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ounded Rectangular Callout 13"/>
          <p:cNvSpPr/>
          <p:nvPr/>
        </p:nvSpPr>
        <p:spPr>
          <a:xfrm rot="21130162">
            <a:off x="2122409" y="13339"/>
            <a:ext cx="3113426" cy="3072377"/>
          </a:xfrm>
          <a:prstGeom prst="wedgeRoundRectCallout">
            <a:avLst>
              <a:gd name="adj1" fmla="val -3042"/>
              <a:gd name="adj2" fmla="val 567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あたらしい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ふるい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いい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わるい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すくない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おおきい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ちいさい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たかい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ひくい</a:t>
            </a:r>
            <a:endParaRPr lang="en-US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ounded Rectangular Callout 14"/>
          <p:cNvSpPr/>
          <p:nvPr/>
        </p:nvSpPr>
        <p:spPr>
          <a:xfrm rot="267364">
            <a:off x="8131460" y="416788"/>
            <a:ext cx="3113426" cy="2631212"/>
          </a:xfrm>
          <a:prstGeom prst="wedgeRoundRectCallout">
            <a:avLst>
              <a:gd name="adj1" fmla="val 1328"/>
              <a:gd name="adj2" fmla="val 6749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きれい（な）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しずか（な）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にぎやか（な）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endParaRPr lang="en-US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6738" y="5409168"/>
            <a:ext cx="329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MaruGothicMPRO" panose="020F0609000000000000" pitchFamily="49" charset="-128"/>
                <a:ea typeface="HGMaruGothicMPRO" panose="020F0609000000000000" pitchFamily="49" charset="-128"/>
              </a:rPr>
              <a:t>けい　　　よう　　　し</a:t>
            </a:r>
            <a:endParaRPr lang="en-US" dirty="0">
              <a:solidFill>
                <a:schemeClr val="bg1"/>
              </a:solidFill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8380" y="5441079"/>
            <a:ext cx="372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MaruGothicMPRO" panose="020F0609000000000000" pitchFamily="49" charset="-128"/>
                <a:ea typeface="HGMaruGothicMPRO" panose="020F0609000000000000" pitchFamily="49" charset="-128"/>
              </a:rPr>
              <a:t>けい　　　よう　　どう　　　し</a:t>
            </a:r>
            <a:endParaRPr lang="en-US" dirty="0">
              <a:solidFill>
                <a:schemeClr val="bg1"/>
              </a:solidFill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9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0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93266" y="914400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cặp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21182" y="1828800"/>
            <a:ext cx="77227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このかばんは　あたらしいです。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736791" y="4089948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Lan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xinh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đẹp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3231591" y="0"/>
            <a:ext cx="2508809" cy="914400"/>
          </a:xfrm>
          <a:prstGeom prst="cloudCallout">
            <a:avLst>
              <a:gd name="adj1" fmla="val -48675"/>
              <a:gd name="adj2" fmla="val 6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あたらしい</a:t>
            </a:r>
            <a:endParaRPr lang="en-US" sz="20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5567274" y="3114813"/>
            <a:ext cx="2508809" cy="914400"/>
          </a:xfrm>
          <a:prstGeom prst="cloudCallout">
            <a:avLst>
              <a:gd name="adj1" fmla="val 92559"/>
              <a:gd name="adj2" fmla="val 7500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きれい（な）</a:t>
            </a:r>
            <a:endParaRPr lang="en-US" sz="20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204">
            <a:off x="9888082" y="2025052"/>
            <a:ext cx="1979982" cy="2712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2966">
            <a:off x="319014" y="220384"/>
            <a:ext cx="1909277" cy="1655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ounded Rectangle 8"/>
          <p:cNvSpPr/>
          <p:nvPr/>
        </p:nvSpPr>
        <p:spPr>
          <a:xfrm>
            <a:off x="3602397" y="4943613"/>
            <a:ext cx="6438561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ランさんは　きれいです。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21676" y="4943613"/>
            <a:ext cx="335720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きれいなです。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8500278" y="4963405"/>
            <a:ext cx="469900" cy="6307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43900" y="4943612"/>
            <a:ext cx="774700" cy="606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 animBg="1"/>
      <p:bldP spid="9" grpId="0" animBg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9144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02232" y="941049"/>
            <a:ext cx="4295500" cy="10126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12157" y="4217582"/>
            <a:ext cx="4295500" cy="10126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形容動詞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632815" y="1925389"/>
            <a:ext cx="9245600" cy="134981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～は［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I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］です。</a:t>
            </a:r>
            <a:endParaRPr lang="en-US" sz="5400" dirty="0">
              <a:latin typeface="Bradley Hand ITC" panose="03070402050302030203" pitchFamily="66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632815" y="5378097"/>
            <a:ext cx="9245600" cy="134981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～は［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Na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］です。</a:t>
            </a:r>
            <a:endParaRPr lang="en-US" sz="5400" dirty="0">
              <a:latin typeface="Bradley Hand ITC" panose="03070402050302030203" pitchFamily="66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203700" y="2116674"/>
            <a:ext cx="774700" cy="9319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4038784" y="5200313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93823">
            <a:off x="4112075" y="975594"/>
            <a:ext cx="2493425" cy="106871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KHẲNG ĐỊNH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93823">
            <a:off x="6551884" y="997038"/>
            <a:ext cx="2493425" cy="106871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593823">
            <a:off x="4126200" y="4453157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KHẲNG ĐỊNH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593823">
            <a:off x="6566009" y="4474601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621182" y="249037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I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95800" y="3607005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Na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16782" y="400566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FPT to.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16782" y="1131332"/>
            <a:ext cx="61225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FPT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大学は　大きいです。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116415" y="3658000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 Nội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náo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7534" y="4462107"/>
            <a:ext cx="65543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ハノイは　にぎやかです。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073159" y="1139141"/>
            <a:ext cx="11822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60542" y="4462107"/>
            <a:ext cx="11822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49046">
            <a:off x="418528" y="366676"/>
            <a:ext cx="2935513" cy="1935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784">
            <a:off x="7399051" y="3609007"/>
            <a:ext cx="4211810" cy="1706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ounded Rectangle 9"/>
          <p:cNvSpPr/>
          <p:nvPr/>
        </p:nvSpPr>
        <p:spPr>
          <a:xfrm>
            <a:off x="3541751" y="1908949"/>
            <a:ext cx="490374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はい、大きいです。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63648" y="5301173"/>
            <a:ext cx="61225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はい、にぎやかです。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63648" y="6063173"/>
            <a:ext cx="215385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いいえ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541751" y="2779247"/>
            <a:ext cx="215385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いいえ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501112" y="2779247"/>
            <a:ext cx="430328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大きくない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39470" y="6063173"/>
            <a:ext cx="6233690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にぎやか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じゃありません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。／ではありません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12999">
            <a:off x="6033972" y="397422"/>
            <a:ext cx="420789" cy="574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12999">
            <a:off x="6946730" y="3701463"/>
            <a:ext cx="420789" cy="574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loud Callout 15"/>
          <p:cNvSpPr/>
          <p:nvPr/>
        </p:nvSpPr>
        <p:spPr>
          <a:xfrm rot="164946">
            <a:off x="6906384" y="4871803"/>
            <a:ext cx="3781603" cy="1319135"/>
          </a:xfrm>
          <a:prstGeom prst="cloudCallout">
            <a:avLst>
              <a:gd name="adj1" fmla="val -63747"/>
              <a:gd name="adj2" fmla="val 5930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Giống</a:t>
            </a:r>
            <a:r>
              <a:rPr lang="en-US" sz="3600" dirty="0"/>
              <a:t> DANH TỪ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18678" y="966416"/>
            <a:ext cx="4454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だいがく　　　　おお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22763" y="2587001"/>
            <a:ext cx="84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82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 animBg="1"/>
      <p:bldP spid="7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5971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12157" y="856869"/>
            <a:ext cx="4295500" cy="10126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588024"/>
            <a:ext cx="12192000" cy="32608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2157" y="4201762"/>
            <a:ext cx="4295500" cy="10126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形容動詞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44923" y="1950079"/>
            <a:ext cx="10389890" cy="134981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～は［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I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</a:t>
            </a:r>
            <a:r>
              <a:rPr lang="ja-JP" altLang="en-US" sz="5400" b="1" dirty="0">
                <a:latin typeface="Bradley Hand ITC" panose="03070402050302030203" pitchFamily="66" charset="0"/>
              </a:rPr>
              <a:t>くない</a:t>
            </a:r>
            <a:r>
              <a:rPr lang="ja-JP" altLang="en-US" sz="5400" dirty="0">
                <a:latin typeface="Bradley Hand ITC" panose="03070402050302030203" pitchFamily="66" charset="0"/>
              </a:rPr>
              <a:t>です。</a:t>
            </a:r>
            <a:endParaRPr lang="en-US" sz="5400" dirty="0">
              <a:latin typeface="Bradley Hand ITC" panose="03070402050302030203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600" y="5333565"/>
            <a:ext cx="11849100" cy="134981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～は［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Na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］じゃ／では</a:t>
            </a:r>
            <a:r>
              <a:rPr lang="ja-JP" altLang="en-US" sz="5400" b="1" dirty="0">
                <a:latin typeface="Bradley Hand ITC" panose="03070402050302030203" pitchFamily="66" charset="0"/>
              </a:rPr>
              <a:t>ありません</a:t>
            </a:r>
            <a:r>
              <a:rPr lang="ja-JP" altLang="en-US" sz="5400" dirty="0">
                <a:latin typeface="Bradley Hand ITC" panose="03070402050302030203" pitchFamily="66" charset="0"/>
              </a:rPr>
              <a:t>。</a:t>
            </a:r>
            <a:endParaRPr lang="en-US" sz="5400" dirty="0">
              <a:latin typeface="Bradley Hand ITC" panose="03070402050302030203" pitchFamily="66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93823">
            <a:off x="4126200" y="4437337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PHỦ ĐỊNH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593823">
            <a:off x="6566009" y="4458781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593823">
            <a:off x="4180121" y="997972"/>
            <a:ext cx="2493425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PHỦ ĐỊNH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93823">
            <a:off x="6619930" y="1010272"/>
            <a:ext cx="2493425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12" name="Multiply 11"/>
          <p:cNvSpPr/>
          <p:nvPr/>
        </p:nvSpPr>
        <p:spPr>
          <a:xfrm>
            <a:off x="3011144" y="1772293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2359907" y="4881135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orizontal Scroll 13"/>
          <p:cNvSpPr/>
          <p:nvPr/>
        </p:nvSpPr>
        <p:spPr>
          <a:xfrm>
            <a:off x="7378700" y="209860"/>
            <a:ext cx="4572000" cy="93623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いい　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  <a:sym typeface="Wingdings 2" panose="05020102010507070707" pitchFamily="18" charset="2"/>
              </a:rPr>
              <a:t>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　よくない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9097" y="209318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I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93715" y="3627246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Na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5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42182" y="439263"/>
            <a:ext cx="2157402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42181" y="1170029"/>
            <a:ext cx="593201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おいしいです。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542181" y="3411995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nổi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95139" y="4142761"/>
            <a:ext cx="4910030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有名です。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93154">
            <a:off x="397439" y="177218"/>
            <a:ext cx="2630978" cy="1970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38" y="2574686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2" y="4631195"/>
            <a:ext cx="2257425" cy="2028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ounded Rectangle 10"/>
          <p:cNvSpPr/>
          <p:nvPr/>
        </p:nvSpPr>
        <p:spPr>
          <a:xfrm>
            <a:off x="5664199" y="1170029"/>
            <a:ext cx="214630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99583" y="4127799"/>
            <a:ext cx="132080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42181" y="2145751"/>
            <a:ext cx="692261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おいしい　料理です。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664198" y="2145751"/>
            <a:ext cx="3670301" cy="762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669738" y="5097638"/>
            <a:ext cx="650351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有名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　な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　料理です。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07198" y="5097638"/>
            <a:ext cx="7250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9583" y="439263"/>
            <a:ext cx="50065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　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món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29222" y="3424079"/>
            <a:ext cx="522297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　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món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nổi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Wave 6"/>
          <p:cNvSpPr/>
          <p:nvPr/>
        </p:nvSpPr>
        <p:spPr>
          <a:xfrm rot="559298">
            <a:off x="1705884" y="1961326"/>
            <a:ext cx="1714500" cy="1130849"/>
          </a:xfrm>
          <a:prstGeom prst="wav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りょうり</a:t>
            </a:r>
            <a:endParaRPr lang="en-US" sz="2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699583" y="5091918"/>
            <a:ext cx="3241217" cy="762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119688" y="1984838"/>
            <a:ext cx="127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りょうり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41027" y="4026749"/>
            <a:ext cx="127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41027" y="4986957"/>
            <a:ext cx="393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　　　　りょうり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646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7" grpId="0" animBg="1"/>
      <p:bldP spid="20" grpId="0" animBg="1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5971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12157" y="647009"/>
            <a:ext cx="4295500" cy="10126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597168"/>
            <a:ext cx="12192000" cy="32608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2157" y="4291702"/>
            <a:ext cx="4295500" cy="10126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形容動詞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44923" y="1740219"/>
            <a:ext cx="9962454" cy="13498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I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</a:t>
            </a:r>
            <a:r>
              <a:rPr lang="en-US" altLang="ja-JP" sz="5400" dirty="0">
                <a:latin typeface="Bradley Hand ITC" panose="03070402050302030203" pitchFamily="66" charset="0"/>
              </a:rPr>
              <a:t>+ </a:t>
            </a:r>
            <a:r>
              <a:rPr lang="en-US" altLang="ja-JP" sz="8000" b="1" dirty="0">
                <a:latin typeface="Bradley Hand ITC" panose="03070402050302030203" pitchFamily="66" charset="0"/>
              </a:rPr>
              <a:t>Noun</a:t>
            </a:r>
            <a:endParaRPr lang="en-US" sz="8000" b="1" dirty="0">
              <a:latin typeface="Bradley Hand ITC" panose="03070402050302030203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44923" y="5423505"/>
            <a:ext cx="9962454" cy="13498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Na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</a:t>
            </a:r>
            <a:r>
              <a:rPr lang="en-US" altLang="ja-JP" sz="6000" dirty="0">
                <a:latin typeface="Bradley Hand ITC" panose="03070402050302030203" pitchFamily="66" charset="0"/>
              </a:rPr>
              <a:t>+ </a:t>
            </a:r>
            <a:r>
              <a:rPr lang="en-US" altLang="ja-JP" sz="8800" b="1" dirty="0">
                <a:latin typeface="Bradley Hand ITC" panose="03070402050302030203" pitchFamily="66" charset="0"/>
              </a:rPr>
              <a:t>Noun</a:t>
            </a:r>
            <a:endParaRPr lang="en-US" sz="8800" b="1" dirty="0">
              <a:latin typeface="Bradley Hand ITC" panose="03070402050302030203" pitchFamily="66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93823">
            <a:off x="4177751" y="806345"/>
            <a:ext cx="2811996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GHÉP VỚI DANH TỪ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593823">
            <a:off x="6753740" y="698729"/>
            <a:ext cx="2811996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BỔ SUNG Ý NGHĨA CHO DANH TỪ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593823">
            <a:off x="4502779" y="4489632"/>
            <a:ext cx="2811996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GHÉP VỚI DANH TỪ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93823">
            <a:off x="7078768" y="4382016"/>
            <a:ext cx="2811996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BỔ SUNG Ý NGHĨA CHO DANH TỪ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704011" y="2001156"/>
            <a:ext cx="862149" cy="9118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44023" y="5554023"/>
            <a:ext cx="1222138" cy="11569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22078" y="45164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I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96696" y="3672952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Na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第４課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どこ？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5" name="Rounded Rectangle 4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１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08831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0352"/>
            <a:ext cx="10515600" cy="5646611"/>
          </a:xfrm>
        </p:spPr>
        <p:txBody>
          <a:bodyPr/>
          <a:lstStyle/>
          <a:p>
            <a:r>
              <a:rPr lang="ja-JP" altLang="en-US" dirty="0"/>
              <a:t>＋　</a:t>
            </a:r>
            <a:r>
              <a:rPr lang="en-US" altLang="ja-JP" dirty="0"/>
              <a:t>N</a:t>
            </a:r>
            <a:r>
              <a:rPr lang="ja-JP" altLang="en-US" dirty="0"/>
              <a:t>　は　</a:t>
            </a:r>
            <a:r>
              <a:rPr lang="en-US" altLang="ja-JP" dirty="0"/>
              <a:t>A</a:t>
            </a:r>
            <a:r>
              <a:rPr lang="ja-JP" altLang="en-US" dirty="0"/>
              <a:t>　です。</a:t>
            </a:r>
            <a:r>
              <a:rPr lang="en-US" altLang="ja-JP" dirty="0" err="1"/>
              <a:t>Khẳng</a:t>
            </a:r>
            <a:r>
              <a:rPr lang="en-US" altLang="ja-JP" dirty="0"/>
              <a:t> </a:t>
            </a:r>
            <a:r>
              <a:rPr lang="en-US" altLang="ja-JP" dirty="0" err="1"/>
              <a:t>định</a:t>
            </a:r>
            <a:r>
              <a:rPr lang="ja-JP" altLang="en-US" dirty="0"/>
              <a:t>　　</a:t>
            </a:r>
            <a:endParaRPr lang="en-US" altLang="ja-JP" dirty="0"/>
          </a:p>
          <a:p>
            <a:r>
              <a:rPr lang="ja-JP" altLang="en-US" dirty="0"/>
              <a:t>ハノイ　は　にぎやかです。</a:t>
            </a:r>
            <a:endParaRPr lang="en-US" altLang="ja-JP" dirty="0"/>
          </a:p>
          <a:p>
            <a:r>
              <a:rPr lang="ja-JP" altLang="en-US" dirty="0"/>
              <a:t>ハノイ　は　</a:t>
            </a:r>
            <a:r>
              <a:rPr lang="ja-JP" altLang="en-US" dirty="0">
                <a:solidFill>
                  <a:srgbClr val="FF0000"/>
                </a:solidFill>
              </a:rPr>
              <a:t>ひとが　おおい</a:t>
            </a:r>
            <a:r>
              <a:rPr lang="ja-JP" altLang="en-US" dirty="0"/>
              <a:t>です。</a:t>
            </a:r>
            <a:endParaRPr lang="en-US" altLang="ja-JP" dirty="0"/>
          </a:p>
          <a:p>
            <a:r>
              <a:rPr lang="ja-JP" altLang="en-US" dirty="0"/>
              <a:t>ハノイ　は　</a:t>
            </a:r>
            <a:r>
              <a:rPr lang="ja-JP" altLang="en-US" dirty="0">
                <a:solidFill>
                  <a:srgbClr val="FF0000"/>
                </a:solidFill>
              </a:rPr>
              <a:t>みどりが　おおい</a:t>
            </a:r>
            <a:r>
              <a:rPr lang="ja-JP" altLang="en-US" dirty="0"/>
              <a:t>です。</a:t>
            </a:r>
            <a:endParaRPr lang="en-US" altLang="ja-JP" dirty="0"/>
          </a:p>
          <a:p>
            <a:r>
              <a:rPr lang="ja-JP" altLang="en-US" dirty="0"/>
              <a:t>ー　</a:t>
            </a:r>
            <a:r>
              <a:rPr lang="en-US" altLang="ja-JP" dirty="0"/>
              <a:t>N</a:t>
            </a:r>
            <a:r>
              <a:rPr lang="ja-JP" altLang="en-US" dirty="0"/>
              <a:t>　は　</a:t>
            </a:r>
            <a:r>
              <a:rPr lang="en-US" altLang="ja-JP" dirty="0"/>
              <a:t>A</a:t>
            </a:r>
            <a:r>
              <a:rPr lang="ja-JP" altLang="en-US" u="sng" dirty="0"/>
              <a:t>い</a:t>
            </a:r>
            <a:r>
              <a:rPr lang="ja-JP" altLang="en-US" dirty="0"/>
              <a:t>＋くないです。 </a:t>
            </a:r>
            <a:r>
              <a:rPr lang="en-US" altLang="ja-JP" dirty="0" err="1"/>
              <a:t>Câu</a:t>
            </a:r>
            <a:r>
              <a:rPr lang="en-US" altLang="ja-JP" dirty="0"/>
              <a:t> </a:t>
            </a:r>
            <a:r>
              <a:rPr lang="en-US" altLang="ja-JP" dirty="0" err="1"/>
              <a:t>phủ</a:t>
            </a:r>
            <a:r>
              <a:rPr lang="en-US" altLang="ja-JP" dirty="0"/>
              <a:t> </a:t>
            </a:r>
            <a:r>
              <a:rPr lang="en-US" altLang="ja-JP" dirty="0" err="1"/>
              <a:t>định</a:t>
            </a:r>
            <a:r>
              <a:rPr lang="en-US" altLang="ja-JP" dirty="0"/>
              <a:t> (</a:t>
            </a:r>
            <a:r>
              <a:rPr lang="en-US" altLang="ja-JP" dirty="0" err="1"/>
              <a:t>bỏ</a:t>
            </a:r>
            <a:r>
              <a:rPr lang="en-US" altLang="ja-JP" dirty="0"/>
              <a:t> </a:t>
            </a:r>
            <a:r>
              <a:rPr lang="ja-JP" altLang="en-US" dirty="0"/>
              <a:t>い、な）</a:t>
            </a:r>
            <a:endParaRPr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/>
              <a:t>N</a:t>
            </a:r>
            <a:r>
              <a:rPr lang="ja-JP" altLang="en-US" dirty="0"/>
              <a:t>　は　</a:t>
            </a:r>
            <a:r>
              <a:rPr lang="en-US" altLang="ja-JP" dirty="0"/>
              <a:t>A</a:t>
            </a:r>
            <a:r>
              <a:rPr lang="ja-JP" altLang="en-US" u="sng" dirty="0"/>
              <a:t>な</a:t>
            </a:r>
            <a:r>
              <a:rPr lang="ja-JP" altLang="en-US" dirty="0"/>
              <a:t>＋じゃありません。</a:t>
            </a:r>
            <a:endParaRPr lang="en-US" altLang="ja-JP" dirty="0"/>
          </a:p>
          <a:p>
            <a:endParaRPr lang="en-US" altLang="ja-JP" u="sng" dirty="0"/>
          </a:p>
          <a:p>
            <a:r>
              <a:rPr lang="ja-JP" altLang="en-US" dirty="0"/>
              <a:t>？</a:t>
            </a:r>
            <a:r>
              <a:rPr lang="en-US" altLang="ja-JP" dirty="0"/>
              <a:t>N</a:t>
            </a:r>
            <a:r>
              <a:rPr lang="ja-JP" altLang="en-US" dirty="0"/>
              <a:t>　は　</a:t>
            </a:r>
            <a:r>
              <a:rPr lang="en-US" altLang="ja-JP" dirty="0"/>
              <a:t>A</a:t>
            </a:r>
            <a:r>
              <a:rPr lang="ja-JP" altLang="en-US" dirty="0"/>
              <a:t>　ですか。　</a:t>
            </a:r>
            <a:endParaRPr lang="en-US" altLang="ja-JP" dirty="0"/>
          </a:p>
          <a:p>
            <a:r>
              <a:rPr lang="ja-JP" altLang="en-US" dirty="0"/>
              <a:t>　はい、</a:t>
            </a:r>
            <a:r>
              <a:rPr lang="en-US" altLang="ja-JP" dirty="0"/>
              <a:t>A</a:t>
            </a:r>
            <a:r>
              <a:rPr lang="ja-JP" altLang="en-US" dirty="0"/>
              <a:t>です。</a:t>
            </a:r>
            <a:endParaRPr lang="en-US" altLang="ja-JP" dirty="0"/>
          </a:p>
          <a:p>
            <a:r>
              <a:rPr lang="ja-JP" altLang="en-US" dirty="0"/>
              <a:t>　いいえ、</a:t>
            </a:r>
            <a:r>
              <a:rPr lang="en-US" altLang="ja-JP" dirty="0"/>
              <a:t> A</a:t>
            </a:r>
            <a:r>
              <a:rPr lang="ja-JP" altLang="en-US" u="sng" dirty="0"/>
              <a:t>い</a:t>
            </a:r>
            <a:r>
              <a:rPr lang="ja-JP" altLang="en-US" dirty="0"/>
              <a:t>＋くないです</a:t>
            </a:r>
            <a:endParaRPr lang="en-US" altLang="ja-JP" dirty="0"/>
          </a:p>
          <a:p>
            <a:r>
              <a:rPr lang="ja-JP" altLang="en-US" dirty="0"/>
              <a:t>　いいえ、</a:t>
            </a:r>
            <a:r>
              <a:rPr lang="en-US" altLang="ja-JP" dirty="0"/>
              <a:t> A</a:t>
            </a:r>
            <a:r>
              <a:rPr lang="ja-JP" altLang="en-US" u="sng" dirty="0"/>
              <a:t>な</a:t>
            </a:r>
            <a:r>
              <a:rPr lang="ja-JP" altLang="en-US" dirty="0"/>
              <a:t>＋じゃありません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3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357847" y="169903"/>
            <a:ext cx="632172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ベトナムは　きれいです。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33524">
            <a:off x="362766" y="280837"/>
            <a:ext cx="2609850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5" y="2266184"/>
            <a:ext cx="2254092" cy="1861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ounded Rectangle 20"/>
          <p:cNvSpPr/>
          <p:nvPr/>
        </p:nvSpPr>
        <p:spPr>
          <a:xfrm>
            <a:off x="3357847" y="1029575"/>
            <a:ext cx="7837021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ベトナムは　きれいな　国です。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357849" y="2379073"/>
            <a:ext cx="632172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ホンダは　大きいです。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357848" y="3189952"/>
            <a:ext cx="7301444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ホンダは　大きい　会社です。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5" y="4411358"/>
            <a:ext cx="2390775" cy="19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ounded Rectangle 24"/>
          <p:cNvSpPr/>
          <p:nvPr/>
        </p:nvSpPr>
        <p:spPr>
          <a:xfrm>
            <a:off x="3357849" y="4539450"/>
            <a:ext cx="553795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AYUMI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　有名です。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357847" y="5350329"/>
            <a:ext cx="7837021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AYUMI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　有名な　歌手です。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518713" y="218696"/>
            <a:ext cx="1621987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947213" y="2403512"/>
            <a:ext cx="1621987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126827" y="4539450"/>
            <a:ext cx="1213773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531306" y="995502"/>
            <a:ext cx="3149971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958106" y="3165512"/>
            <a:ext cx="3149971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137720" y="5301450"/>
            <a:ext cx="3161483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/>
          <p:cNvSpPr/>
          <p:nvPr/>
        </p:nvSpPr>
        <p:spPr>
          <a:xfrm>
            <a:off x="709363" y="340455"/>
            <a:ext cx="3479800" cy="2454312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どう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37" name="Cloud 36"/>
          <p:cNvSpPr/>
          <p:nvPr/>
        </p:nvSpPr>
        <p:spPr>
          <a:xfrm>
            <a:off x="1617947" y="3605480"/>
            <a:ext cx="3479800" cy="2454312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どんなＮ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cxnSp>
        <p:nvCxnSpPr>
          <p:cNvPr id="39" name="Straight Arrow Connector 38"/>
          <p:cNvCxnSpPr>
            <a:stCxn id="28" idx="1"/>
          </p:cNvCxnSpPr>
          <p:nvPr/>
        </p:nvCxnSpPr>
        <p:spPr>
          <a:xfrm flipH="1">
            <a:off x="4189163" y="599696"/>
            <a:ext cx="2329550" cy="9679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1"/>
            <a:endCxn id="36" idx="0"/>
          </p:cNvCxnSpPr>
          <p:nvPr/>
        </p:nvCxnSpPr>
        <p:spPr>
          <a:xfrm flipH="1" flipV="1">
            <a:off x="4186263" y="1567611"/>
            <a:ext cx="1760950" cy="1216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200056" y="1587298"/>
            <a:ext cx="1926771" cy="3333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5094847" y="1361696"/>
            <a:ext cx="1423866" cy="347094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4" idx="1"/>
            <a:endCxn id="37" idx="0"/>
          </p:cNvCxnSpPr>
          <p:nvPr/>
        </p:nvCxnSpPr>
        <p:spPr>
          <a:xfrm flipH="1">
            <a:off x="5094847" y="3546512"/>
            <a:ext cx="863259" cy="12861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5" idx="1"/>
            <a:endCxn id="37" idx="0"/>
          </p:cNvCxnSpPr>
          <p:nvPr/>
        </p:nvCxnSpPr>
        <p:spPr>
          <a:xfrm flipH="1" flipV="1">
            <a:off x="5094847" y="4832636"/>
            <a:ext cx="1042873" cy="84981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34197" y="872253"/>
            <a:ext cx="791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くに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5575" y="2176124"/>
            <a:ext cx="791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2637" y="3075367"/>
            <a:ext cx="335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　　　　　　かいしゃ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52019" y="4411358"/>
            <a:ext cx="314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05894" y="5232071"/>
            <a:ext cx="314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　　　　かしゅ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 rot="20945081">
            <a:off x="168137" y="150793"/>
            <a:ext cx="14498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Country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 rot="20945081">
            <a:off x="64426" y="2250755"/>
            <a:ext cx="14498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Company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6" name="TextBox 45"/>
          <p:cNvSpPr txBox="1"/>
          <p:nvPr/>
        </p:nvSpPr>
        <p:spPr>
          <a:xfrm rot="20945081">
            <a:off x="123838" y="4277711"/>
            <a:ext cx="14498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Singer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4020">
            <a:off x="9472750" y="2085109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068" y="4243292"/>
            <a:ext cx="1743075" cy="2619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964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7" grpId="0"/>
      <p:bldP spid="29" grpId="0"/>
      <p:bldP spid="30" grpId="0"/>
      <p:bldP spid="38" grpId="0"/>
      <p:bldP spid="40" grpId="0"/>
      <p:bldP spid="42" grpId="0" animBg="1"/>
      <p:bldP spid="44" grpId="0" animBg="1"/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</a:t>
            </a:r>
            <a:r>
              <a:rPr lang="ja-JP" altLang="en-US" dirty="0"/>
              <a:t>：あなたの　まちは　（どんなまちですか／　どうですか）。</a:t>
            </a:r>
            <a:endParaRPr lang="en-US" altLang="ja-JP" dirty="0"/>
          </a:p>
          <a:p>
            <a:r>
              <a:rPr lang="en-US" altLang="ja-JP" dirty="0"/>
              <a:t>B</a:t>
            </a:r>
            <a:r>
              <a:rPr lang="ja-JP" altLang="en-US" dirty="0"/>
              <a:t>：わたしの　まちは　にぎやか</a:t>
            </a:r>
            <a:r>
              <a:rPr lang="ja-JP" altLang="en-US" dirty="0">
                <a:solidFill>
                  <a:srgbClr val="FF0000"/>
                </a:solidFill>
              </a:rPr>
              <a:t>な</a:t>
            </a:r>
            <a:r>
              <a:rPr lang="ja-JP" altLang="en-US" dirty="0"/>
              <a:t>　まちです。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A</a:t>
            </a:r>
            <a:r>
              <a:rPr lang="ja-JP" altLang="en-US" dirty="0"/>
              <a:t>：あなたのまちは　どうですか。</a:t>
            </a:r>
            <a:endParaRPr lang="en-US" altLang="ja-JP" dirty="0"/>
          </a:p>
          <a:p>
            <a:r>
              <a:rPr lang="en-US" altLang="ja-JP" dirty="0"/>
              <a:t>B</a:t>
            </a:r>
            <a:r>
              <a:rPr lang="ja-JP" altLang="en-US" dirty="0"/>
              <a:t>：わたしの　まちは　</a:t>
            </a:r>
            <a:r>
              <a:rPr lang="ja-JP" altLang="en-US" dirty="0">
                <a:solidFill>
                  <a:srgbClr val="FF0000"/>
                </a:solidFill>
              </a:rPr>
              <a:t>にぎやかです</a:t>
            </a:r>
            <a:r>
              <a:rPr lang="ja-JP" altLang="en-US" dirty="0"/>
              <a:t>。</a:t>
            </a:r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1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１．かのんのカメラは</a:t>
            </a:r>
            <a:r>
              <a:rPr lang="ja-JP" altLang="en-US" dirty="0">
                <a:solidFill>
                  <a:srgbClr val="FF0000"/>
                </a:solidFill>
              </a:rPr>
              <a:t>どうです</a:t>
            </a:r>
            <a:r>
              <a:rPr lang="ja-JP" altLang="en-US" dirty="0"/>
              <a:t>か。</a:t>
            </a:r>
            <a:endParaRPr lang="en-US" altLang="ja-JP" dirty="0"/>
          </a:p>
          <a:p>
            <a:r>
              <a:rPr lang="ja-JP" altLang="en-US" dirty="0"/>
              <a:t>→　いいです。</a:t>
            </a:r>
            <a:endParaRPr lang="en-US" altLang="ja-JP" dirty="0"/>
          </a:p>
          <a:p>
            <a:r>
              <a:rPr lang="ja-JP" altLang="en-US" dirty="0"/>
              <a:t>かのんのカメラは</a:t>
            </a:r>
            <a:r>
              <a:rPr lang="ja-JP" altLang="en-US" dirty="0">
                <a:solidFill>
                  <a:srgbClr val="FF0000"/>
                </a:solidFill>
              </a:rPr>
              <a:t>どんな</a:t>
            </a:r>
            <a:r>
              <a:rPr lang="ja-JP" altLang="en-US" dirty="0"/>
              <a:t>カメラですか</a:t>
            </a:r>
            <a:r>
              <a:rPr lang="en-US" altLang="ja-JP" dirty="0"/>
              <a:t>.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→　いいカメラ</a:t>
            </a:r>
            <a:r>
              <a:rPr lang="ja-JP" altLang="en-US" dirty="0"/>
              <a:t>です。</a:t>
            </a:r>
            <a:endParaRPr lang="en-US" altLang="ja-JP" dirty="0"/>
          </a:p>
          <a:p>
            <a:r>
              <a:rPr lang="ja-JP" altLang="en-US" dirty="0"/>
              <a:t>２．ハノイはどうですか。</a:t>
            </a:r>
            <a:endParaRPr lang="en-US" altLang="ja-JP" dirty="0"/>
          </a:p>
          <a:p>
            <a:r>
              <a:rPr lang="ja-JP" altLang="en-US" dirty="0"/>
              <a:t>　　きれいです。</a:t>
            </a:r>
            <a:endParaRPr lang="en-US" altLang="ja-JP" dirty="0"/>
          </a:p>
          <a:p>
            <a:r>
              <a:rPr lang="ja-JP" altLang="en-US" dirty="0"/>
              <a:t>ハノイは　</a:t>
            </a:r>
            <a:r>
              <a:rPr lang="ja-JP" altLang="en-US" dirty="0">
                <a:solidFill>
                  <a:srgbClr val="FF0000"/>
                </a:solidFill>
              </a:rPr>
              <a:t>どんな　ところ</a:t>
            </a:r>
            <a:r>
              <a:rPr lang="ja-JP" altLang="en-US" dirty="0"/>
              <a:t>ですか。</a:t>
            </a:r>
            <a:endParaRPr lang="en-US" altLang="ja-JP" dirty="0"/>
          </a:p>
          <a:p>
            <a:r>
              <a:rPr lang="ja-JP" altLang="en-US" dirty="0"/>
              <a:t>　　きれい</a:t>
            </a:r>
            <a:r>
              <a:rPr lang="ja-JP" altLang="en-US" dirty="0">
                <a:solidFill>
                  <a:srgbClr val="FF0000"/>
                </a:solidFill>
              </a:rPr>
              <a:t>な　ところ</a:t>
            </a:r>
            <a:r>
              <a:rPr lang="ja-JP" altLang="en-US" dirty="0"/>
              <a:t>です。</a:t>
            </a:r>
            <a:endParaRPr lang="en-US" altLang="ja-JP" dirty="0"/>
          </a:p>
          <a:p>
            <a:r>
              <a:rPr lang="ja-JP" altLang="en-US" dirty="0"/>
              <a:t>　　ふるい　</a:t>
            </a:r>
            <a:r>
              <a:rPr lang="ja-JP" altLang="en-US" dirty="0">
                <a:solidFill>
                  <a:srgbClr val="FF0000"/>
                </a:solidFill>
              </a:rPr>
              <a:t>ところ</a:t>
            </a:r>
            <a:r>
              <a:rPr lang="ja-JP" altLang="en-US" dirty="0"/>
              <a:t>です。</a:t>
            </a:r>
            <a:endParaRPr lang="en-US" altLang="ja-JP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45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"/>
            <a:ext cx="10515600" cy="6373368"/>
          </a:xfrm>
        </p:spPr>
        <p:txBody>
          <a:bodyPr>
            <a:normAutofit fontScale="55000" lnSpcReduction="20000"/>
          </a:bodyPr>
          <a:lstStyle/>
          <a:p>
            <a:r>
              <a:rPr lang="ja-JP" altLang="en-US" dirty="0"/>
              <a:t>ハノイ　は　きれい　です。　　　　　　　　</a:t>
            </a:r>
            <a:r>
              <a:rPr lang="en-US" altLang="ja-JP" dirty="0"/>
              <a:t>S</a:t>
            </a:r>
            <a:r>
              <a:rPr lang="ja-JP" altLang="en-US" dirty="0"/>
              <a:t>　は　</a:t>
            </a:r>
            <a:r>
              <a:rPr lang="en-US" altLang="ja-JP" dirty="0"/>
              <a:t>A</a:t>
            </a:r>
            <a:r>
              <a:rPr lang="ja-JP" altLang="en-US" u="sng" dirty="0"/>
              <a:t>な</a:t>
            </a:r>
            <a:r>
              <a:rPr lang="ja-JP" altLang="en-US" dirty="0"/>
              <a:t>　です。</a:t>
            </a:r>
            <a:endParaRPr lang="en-US" altLang="ja-JP" dirty="0"/>
          </a:p>
          <a:p>
            <a:r>
              <a:rPr lang="en-US" altLang="ja-JP" dirty="0" err="1"/>
              <a:t>Hà</a:t>
            </a:r>
            <a:r>
              <a:rPr lang="en-US" altLang="ja-JP" dirty="0"/>
              <a:t> </a:t>
            </a:r>
            <a:r>
              <a:rPr lang="en-US" altLang="ja-JP" dirty="0" err="1"/>
              <a:t>Nội</a:t>
            </a:r>
            <a:r>
              <a:rPr lang="en-US" altLang="ja-JP" dirty="0"/>
              <a:t> </a:t>
            </a:r>
            <a:r>
              <a:rPr lang="en-US" altLang="ja-JP" dirty="0" err="1"/>
              <a:t>đẹp</a:t>
            </a:r>
            <a:endParaRPr lang="en-US" altLang="ja-JP" dirty="0"/>
          </a:p>
          <a:p>
            <a:r>
              <a:rPr lang="ja-JP" altLang="en-US" dirty="0"/>
              <a:t>ハノイ　は　きれい</a:t>
            </a:r>
            <a:r>
              <a:rPr lang="ja-JP" altLang="en-US" dirty="0">
                <a:solidFill>
                  <a:srgbClr val="FF0000"/>
                </a:solidFill>
              </a:rPr>
              <a:t>な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まち　</a:t>
            </a:r>
            <a:r>
              <a:rPr lang="ja-JP" altLang="en-US" dirty="0"/>
              <a:t>です。　　　　</a:t>
            </a:r>
            <a:r>
              <a:rPr lang="en-US" altLang="ja-JP" dirty="0"/>
              <a:t>S</a:t>
            </a:r>
            <a:r>
              <a:rPr lang="ja-JP" altLang="en-US" dirty="0"/>
              <a:t>　は　</a:t>
            </a:r>
            <a:r>
              <a:rPr lang="en-US" altLang="ja-JP" dirty="0"/>
              <a:t>A</a:t>
            </a:r>
            <a:r>
              <a:rPr lang="ja-JP" altLang="en-US" dirty="0">
                <a:solidFill>
                  <a:srgbClr val="FF0000"/>
                </a:solidFill>
              </a:rPr>
              <a:t>な　</a:t>
            </a:r>
            <a:r>
              <a:rPr lang="en-US" altLang="ja-JP" dirty="0">
                <a:solidFill>
                  <a:srgbClr val="FF0000"/>
                </a:solidFill>
              </a:rPr>
              <a:t>N</a:t>
            </a:r>
            <a:r>
              <a:rPr lang="ja-JP" altLang="en-US" dirty="0">
                <a:solidFill>
                  <a:srgbClr val="FF0000"/>
                </a:solidFill>
              </a:rPr>
              <a:t>です。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 err="1">
                <a:solidFill>
                  <a:srgbClr val="FF0000"/>
                </a:solidFill>
              </a:rPr>
              <a:t>Hà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dirty="0" err="1">
                <a:solidFill>
                  <a:srgbClr val="FF0000"/>
                </a:solidFill>
              </a:rPr>
              <a:t>Nội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dirty="0" err="1">
                <a:solidFill>
                  <a:srgbClr val="FF0000"/>
                </a:solidFill>
              </a:rPr>
              <a:t>là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dirty="0" err="1">
                <a:solidFill>
                  <a:srgbClr val="FF0000"/>
                </a:solidFill>
              </a:rPr>
              <a:t>thành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dirty="0" err="1">
                <a:solidFill>
                  <a:srgbClr val="FF0000"/>
                </a:solidFill>
              </a:rPr>
              <a:t>phố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dirty="0" err="1">
                <a:solidFill>
                  <a:srgbClr val="FF0000"/>
                </a:solidFill>
              </a:rPr>
              <a:t>đẹp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ハノイ　は　おおきい　です。　　　　　　　</a:t>
            </a:r>
            <a:r>
              <a:rPr lang="en-US" altLang="ja-JP" dirty="0">
                <a:solidFill>
                  <a:schemeClr val="tx1"/>
                </a:solidFill>
              </a:rPr>
              <a:t>S</a:t>
            </a:r>
            <a:r>
              <a:rPr lang="ja-JP" altLang="en-US" dirty="0">
                <a:solidFill>
                  <a:schemeClr val="tx1"/>
                </a:solidFill>
              </a:rPr>
              <a:t>　は　</a:t>
            </a:r>
            <a:r>
              <a:rPr lang="en-US" altLang="ja-JP" dirty="0">
                <a:solidFill>
                  <a:schemeClr val="tx1"/>
                </a:solidFill>
              </a:rPr>
              <a:t>A</a:t>
            </a:r>
            <a:r>
              <a:rPr lang="ja-JP" altLang="en-US" dirty="0">
                <a:solidFill>
                  <a:schemeClr val="tx1"/>
                </a:solidFill>
              </a:rPr>
              <a:t>い　です。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ハノイ　は　</a:t>
            </a:r>
            <a:r>
              <a:rPr lang="ja-JP" altLang="en-US" dirty="0">
                <a:solidFill>
                  <a:srgbClr val="FF0000"/>
                </a:solidFill>
              </a:rPr>
              <a:t>おおきい　まち</a:t>
            </a:r>
            <a:r>
              <a:rPr lang="ja-JP" altLang="en-US" dirty="0">
                <a:solidFill>
                  <a:schemeClr val="tx1"/>
                </a:solidFill>
              </a:rPr>
              <a:t>です。　　　　　</a:t>
            </a:r>
            <a:r>
              <a:rPr lang="en-US" altLang="ja-JP" dirty="0">
                <a:solidFill>
                  <a:schemeClr val="tx1"/>
                </a:solidFill>
              </a:rPr>
              <a:t>S</a:t>
            </a:r>
            <a:r>
              <a:rPr lang="ja-JP" altLang="en-US" dirty="0">
                <a:solidFill>
                  <a:schemeClr val="tx1"/>
                </a:solidFill>
              </a:rPr>
              <a:t>　は　</a:t>
            </a:r>
            <a:r>
              <a:rPr lang="en-US" altLang="ja-JP" dirty="0">
                <a:solidFill>
                  <a:schemeClr val="tx1"/>
                </a:solidFill>
              </a:rPr>
              <a:t>A</a:t>
            </a:r>
            <a:r>
              <a:rPr lang="ja-JP" altLang="en-US" dirty="0">
                <a:solidFill>
                  <a:schemeClr val="tx1"/>
                </a:solidFill>
              </a:rPr>
              <a:t>い　</a:t>
            </a:r>
            <a:r>
              <a:rPr lang="en-US" altLang="ja-JP" dirty="0">
                <a:solidFill>
                  <a:schemeClr val="tx1"/>
                </a:solidFill>
              </a:rPr>
              <a:t>N</a:t>
            </a:r>
            <a:r>
              <a:rPr lang="ja-JP" altLang="en-US" dirty="0">
                <a:solidFill>
                  <a:schemeClr val="tx1"/>
                </a:solidFill>
              </a:rPr>
              <a:t>です。</a:t>
            </a:r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/>
          </a:p>
          <a:p>
            <a:r>
              <a:rPr lang="ja-JP" altLang="en-US" dirty="0"/>
              <a:t>わたしの　まち　は　しずかです。</a:t>
            </a:r>
            <a:endParaRPr lang="en-US" altLang="ja-JP" dirty="0"/>
          </a:p>
          <a:p>
            <a:r>
              <a:rPr lang="ja-JP" altLang="en-US" dirty="0"/>
              <a:t>わたしの　まち　は　しずか</a:t>
            </a:r>
            <a:r>
              <a:rPr lang="ja-JP" altLang="en-US" dirty="0">
                <a:solidFill>
                  <a:srgbClr val="FF0000"/>
                </a:solidFill>
              </a:rPr>
              <a:t>な</a:t>
            </a:r>
            <a:r>
              <a:rPr lang="ja-JP" altLang="en-US" dirty="0"/>
              <a:t>　ところです。</a:t>
            </a:r>
            <a:endParaRPr lang="en-US" altLang="ja-JP" dirty="0"/>
          </a:p>
          <a:p>
            <a:r>
              <a:rPr lang="ja-JP" altLang="en-US" dirty="0"/>
              <a:t>ハノイ　は　ひとが　おおいです。</a:t>
            </a:r>
            <a:endParaRPr lang="en-US" altLang="ja-JP" dirty="0"/>
          </a:p>
          <a:p>
            <a:r>
              <a:rPr lang="ja-JP" altLang="en-US" dirty="0"/>
              <a:t>ハノイ　は　ひとが　おおい　まちです。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？　</a:t>
            </a:r>
            <a:r>
              <a:rPr lang="en-US" altLang="ja-JP" dirty="0">
                <a:solidFill>
                  <a:schemeClr val="tx1"/>
                </a:solidFill>
              </a:rPr>
              <a:t>S</a:t>
            </a:r>
            <a:r>
              <a:rPr lang="ja-JP" altLang="en-US" dirty="0">
                <a:solidFill>
                  <a:schemeClr val="tx1"/>
                </a:solidFill>
              </a:rPr>
              <a:t>　は　</a:t>
            </a:r>
            <a:r>
              <a:rPr lang="ja-JP" altLang="en-US" dirty="0">
                <a:solidFill>
                  <a:srgbClr val="FF0000"/>
                </a:solidFill>
              </a:rPr>
              <a:t>どう</a:t>
            </a:r>
            <a:r>
              <a:rPr lang="ja-JP" altLang="en-US" dirty="0">
                <a:solidFill>
                  <a:schemeClr val="tx1"/>
                </a:solidFill>
              </a:rPr>
              <a:t>　ですか。　　　　　→　</a:t>
            </a:r>
            <a:r>
              <a:rPr lang="en-US" altLang="ja-JP" dirty="0">
                <a:solidFill>
                  <a:schemeClr val="tx1"/>
                </a:solidFill>
              </a:rPr>
              <a:t>N</a:t>
            </a:r>
            <a:r>
              <a:rPr lang="ja-JP" altLang="en-US" dirty="0">
                <a:solidFill>
                  <a:schemeClr val="tx1"/>
                </a:solidFill>
              </a:rPr>
              <a:t>　は　</a:t>
            </a:r>
            <a:r>
              <a:rPr lang="en-US" altLang="ja-JP" dirty="0">
                <a:solidFill>
                  <a:schemeClr val="tx1"/>
                </a:solidFill>
              </a:rPr>
              <a:t>A</a:t>
            </a:r>
            <a:r>
              <a:rPr lang="ja-JP" altLang="en-US" dirty="0">
                <a:solidFill>
                  <a:schemeClr val="tx1"/>
                </a:solidFill>
              </a:rPr>
              <a:t>です。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？　</a:t>
            </a:r>
            <a:r>
              <a:rPr lang="en-US" altLang="ja-JP" dirty="0">
                <a:solidFill>
                  <a:schemeClr val="tx1"/>
                </a:solidFill>
              </a:rPr>
              <a:t>S</a:t>
            </a:r>
            <a:r>
              <a:rPr lang="ja-JP" altLang="en-US" dirty="0">
                <a:solidFill>
                  <a:schemeClr val="tx1"/>
                </a:solidFill>
              </a:rPr>
              <a:t>　は　</a:t>
            </a:r>
            <a:r>
              <a:rPr lang="ja-JP" altLang="en-US" dirty="0">
                <a:solidFill>
                  <a:srgbClr val="FF0000"/>
                </a:solidFill>
              </a:rPr>
              <a:t>どんな</a:t>
            </a:r>
            <a:r>
              <a:rPr lang="ja-JP" altLang="en-US" dirty="0">
                <a:solidFill>
                  <a:schemeClr val="tx1"/>
                </a:solidFill>
              </a:rPr>
              <a:t>　</a:t>
            </a:r>
            <a:r>
              <a:rPr lang="en-US" altLang="ja-JP" u="sng" dirty="0">
                <a:solidFill>
                  <a:srgbClr val="FF0000"/>
                </a:solidFill>
              </a:rPr>
              <a:t>N</a:t>
            </a:r>
            <a:r>
              <a:rPr lang="ja-JP" altLang="en-US" dirty="0">
                <a:solidFill>
                  <a:schemeClr val="tx1"/>
                </a:solidFill>
              </a:rPr>
              <a:t>　ですか。　　→</a:t>
            </a:r>
            <a:r>
              <a:rPr lang="ja-JP" altLang="en-US" dirty="0">
                <a:solidFill>
                  <a:srgbClr val="FF0000"/>
                </a:solidFill>
              </a:rPr>
              <a:t>　（</a:t>
            </a:r>
            <a:r>
              <a:rPr lang="en-US" altLang="ja-JP" dirty="0">
                <a:solidFill>
                  <a:schemeClr val="tx1"/>
                </a:solidFill>
              </a:rPr>
              <a:t> S</a:t>
            </a:r>
            <a:r>
              <a:rPr lang="ja-JP" altLang="en-US" dirty="0">
                <a:solidFill>
                  <a:schemeClr val="tx1"/>
                </a:solidFill>
              </a:rPr>
              <a:t>　は）　</a:t>
            </a:r>
            <a:r>
              <a:rPr lang="en-US" altLang="ja-JP" dirty="0">
                <a:solidFill>
                  <a:schemeClr val="tx1"/>
                </a:solidFill>
              </a:rPr>
              <a:t>A</a:t>
            </a:r>
            <a:r>
              <a:rPr lang="ja-JP" altLang="en-US" dirty="0">
                <a:solidFill>
                  <a:schemeClr val="tx1"/>
                </a:solidFill>
              </a:rPr>
              <a:t>い　</a:t>
            </a:r>
            <a:r>
              <a:rPr lang="en-US" altLang="ja-JP" dirty="0">
                <a:solidFill>
                  <a:schemeClr val="tx1"/>
                </a:solidFill>
              </a:rPr>
              <a:t>N</a:t>
            </a:r>
            <a:r>
              <a:rPr lang="ja-JP" altLang="en-US" dirty="0">
                <a:solidFill>
                  <a:schemeClr val="tx1"/>
                </a:solidFill>
              </a:rPr>
              <a:t>です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　　　　　　　　　　　　　　　　　　　</a:t>
            </a:r>
            <a:r>
              <a:rPr lang="en-US" altLang="ja-JP" dirty="0"/>
              <a:t> </a:t>
            </a:r>
            <a:r>
              <a:rPr lang="ja-JP" altLang="en-US" dirty="0"/>
              <a:t>（</a:t>
            </a:r>
            <a:r>
              <a:rPr lang="en-US" altLang="ja-JP" dirty="0"/>
              <a:t>S</a:t>
            </a:r>
            <a:r>
              <a:rPr lang="ja-JP" altLang="en-US" dirty="0"/>
              <a:t>　は　）</a:t>
            </a:r>
            <a:r>
              <a:rPr lang="en-US" altLang="ja-JP" dirty="0"/>
              <a:t>A</a:t>
            </a:r>
            <a:r>
              <a:rPr lang="ja-JP" altLang="en-US" dirty="0">
                <a:solidFill>
                  <a:srgbClr val="FF0000"/>
                </a:solidFill>
              </a:rPr>
              <a:t>な　</a:t>
            </a:r>
            <a:r>
              <a:rPr lang="en-US" altLang="ja-JP" dirty="0">
                <a:solidFill>
                  <a:srgbClr val="FF0000"/>
                </a:solidFill>
              </a:rPr>
              <a:t>N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　</a:t>
            </a:r>
            <a:r>
              <a:rPr lang="ja-JP" altLang="en-US" dirty="0">
                <a:solidFill>
                  <a:schemeClr val="tx1"/>
                </a:solidFill>
              </a:rPr>
              <a:t>あなたの　まち　は　どんな　ところですか。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　　　　　　　　　　　にぎやかな　ところです。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　　　　　　　　　　　ふるい　ところです。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ふじさんは　どんな　やまですか。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　　　　　　たかい　やまです。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　　　　　　きれいな　やまです。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　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7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912" y="283464"/>
            <a:ext cx="10515600" cy="6044184"/>
          </a:xfrm>
        </p:spPr>
        <p:txBody>
          <a:bodyPr>
            <a:normAutofit lnSpcReduction="10000"/>
          </a:bodyPr>
          <a:lstStyle/>
          <a:p>
            <a:r>
              <a:rPr lang="ja-JP" altLang="en-US" sz="3200" dirty="0"/>
              <a:t>ハノイ</a:t>
            </a:r>
            <a:r>
              <a:rPr lang="ja-JP" altLang="en-US" sz="3200" dirty="0">
                <a:solidFill>
                  <a:srgbClr val="FF0000"/>
                </a:solidFill>
              </a:rPr>
              <a:t>に</a:t>
            </a:r>
            <a:r>
              <a:rPr lang="ja-JP" altLang="en-US" sz="3200" dirty="0"/>
              <a:t>　こうえん</a:t>
            </a:r>
            <a:r>
              <a:rPr lang="ja-JP" altLang="en-US" sz="3200" dirty="0">
                <a:solidFill>
                  <a:srgbClr val="FF0000"/>
                </a:solidFill>
              </a:rPr>
              <a:t>が</a:t>
            </a:r>
            <a:r>
              <a:rPr lang="ja-JP" altLang="en-US" sz="3200" dirty="0"/>
              <a:t>　あります。</a:t>
            </a:r>
            <a:endParaRPr lang="en-US" altLang="ja-JP" sz="3200" dirty="0"/>
          </a:p>
          <a:p>
            <a:r>
              <a:rPr lang="ja-JP" altLang="en-US" sz="3200" dirty="0">
                <a:solidFill>
                  <a:srgbClr val="FF0000"/>
                </a:solidFill>
              </a:rPr>
              <a:t>＋</a:t>
            </a:r>
            <a:r>
              <a:rPr lang="en-US" altLang="ja-JP" sz="3200" dirty="0">
                <a:solidFill>
                  <a:srgbClr val="FF0000"/>
                </a:solidFill>
              </a:rPr>
              <a:t>Place</a:t>
            </a:r>
            <a:r>
              <a:rPr lang="ja-JP" altLang="en-US" sz="3200" dirty="0">
                <a:solidFill>
                  <a:srgbClr val="FF0000"/>
                </a:solidFill>
              </a:rPr>
              <a:t>　に　</a:t>
            </a:r>
            <a:r>
              <a:rPr lang="en-US" altLang="ja-JP" sz="3200" dirty="0">
                <a:solidFill>
                  <a:srgbClr val="FF0000"/>
                </a:solidFill>
              </a:rPr>
              <a:t>N</a:t>
            </a:r>
            <a:r>
              <a:rPr lang="ja-JP" altLang="en-US" sz="3200" dirty="0">
                <a:solidFill>
                  <a:srgbClr val="FF0000"/>
                </a:solidFill>
              </a:rPr>
              <a:t>が　あります。</a:t>
            </a:r>
            <a:endParaRPr lang="en-US" altLang="ja-JP" sz="3200" dirty="0">
              <a:solidFill>
                <a:srgbClr val="FF0000"/>
              </a:solidFill>
            </a:endParaRPr>
          </a:p>
          <a:p>
            <a:r>
              <a:rPr lang="ja-JP" altLang="en-US" sz="3200" dirty="0">
                <a:solidFill>
                  <a:srgbClr val="FF0000"/>
                </a:solidFill>
              </a:rPr>
              <a:t>？</a:t>
            </a:r>
            <a:r>
              <a:rPr lang="en-US" altLang="ja-JP" sz="3200" dirty="0">
                <a:solidFill>
                  <a:srgbClr val="FF0000"/>
                </a:solidFill>
              </a:rPr>
              <a:t>Place</a:t>
            </a:r>
            <a:r>
              <a:rPr lang="ja-JP" altLang="en-US" sz="3200" dirty="0">
                <a:solidFill>
                  <a:srgbClr val="FF0000"/>
                </a:solidFill>
              </a:rPr>
              <a:t>　に　</a:t>
            </a:r>
            <a:r>
              <a:rPr lang="en-US" altLang="ja-JP" sz="3200" dirty="0">
                <a:solidFill>
                  <a:srgbClr val="FF0000"/>
                </a:solidFill>
              </a:rPr>
              <a:t>N</a:t>
            </a:r>
            <a:r>
              <a:rPr lang="ja-JP" altLang="en-US" sz="3200" dirty="0">
                <a:solidFill>
                  <a:srgbClr val="FF0000"/>
                </a:solidFill>
              </a:rPr>
              <a:t>が　ありますか。</a:t>
            </a:r>
            <a:endParaRPr lang="en-US" altLang="ja-JP" sz="3200" dirty="0">
              <a:solidFill>
                <a:srgbClr val="FF0000"/>
              </a:solidFill>
            </a:endParaRPr>
          </a:p>
          <a:p>
            <a:r>
              <a:rPr lang="ja-JP" altLang="en-US" sz="3200" dirty="0">
                <a:solidFill>
                  <a:srgbClr val="FF0000"/>
                </a:solidFill>
              </a:rPr>
              <a:t>　はい、あります。</a:t>
            </a:r>
            <a:endParaRPr lang="en-US" altLang="ja-JP" sz="3200" dirty="0">
              <a:solidFill>
                <a:srgbClr val="FF0000"/>
              </a:solidFill>
            </a:endParaRPr>
          </a:p>
          <a:p>
            <a:r>
              <a:rPr lang="ja-JP" altLang="en-US" sz="3200" dirty="0">
                <a:solidFill>
                  <a:srgbClr val="FF0000"/>
                </a:solidFill>
              </a:rPr>
              <a:t>　いいえ、ありません。</a:t>
            </a:r>
            <a:endParaRPr lang="en-US" altLang="ja-JP" sz="3200" dirty="0">
              <a:solidFill>
                <a:srgbClr val="FF0000"/>
              </a:solidFill>
            </a:endParaRPr>
          </a:p>
          <a:p>
            <a:r>
              <a:rPr lang="ja-JP" altLang="en-US" sz="3200" dirty="0">
                <a:solidFill>
                  <a:srgbClr val="FF0000"/>
                </a:solidFill>
              </a:rPr>
              <a:t>ー</a:t>
            </a:r>
            <a:r>
              <a:rPr lang="en-US" altLang="ja-JP" sz="3200" dirty="0">
                <a:solidFill>
                  <a:srgbClr val="FF0000"/>
                </a:solidFill>
              </a:rPr>
              <a:t>Place</a:t>
            </a:r>
            <a:r>
              <a:rPr lang="ja-JP" altLang="en-US" sz="3200" dirty="0">
                <a:solidFill>
                  <a:srgbClr val="FF0000"/>
                </a:solidFill>
              </a:rPr>
              <a:t>　に　</a:t>
            </a:r>
            <a:r>
              <a:rPr lang="en-US" altLang="ja-JP" sz="3200" dirty="0">
                <a:solidFill>
                  <a:srgbClr val="FF0000"/>
                </a:solidFill>
              </a:rPr>
              <a:t>N</a:t>
            </a:r>
            <a:r>
              <a:rPr lang="ja-JP" altLang="en-US" sz="3200" dirty="0">
                <a:solidFill>
                  <a:srgbClr val="FF0000"/>
                </a:solidFill>
              </a:rPr>
              <a:t>が　ありません。</a:t>
            </a:r>
            <a:endParaRPr lang="en-US" altLang="ja-JP" sz="3200" dirty="0">
              <a:solidFill>
                <a:srgbClr val="FF0000"/>
              </a:solidFill>
            </a:endParaRPr>
          </a:p>
          <a:p>
            <a:r>
              <a:rPr lang="ja-JP" altLang="en-US" sz="3200" dirty="0">
                <a:solidFill>
                  <a:srgbClr val="FF0000"/>
                </a:solidFill>
              </a:rPr>
              <a:t>？</a:t>
            </a:r>
            <a:r>
              <a:rPr lang="en-US" altLang="ja-JP" sz="3200" dirty="0">
                <a:solidFill>
                  <a:srgbClr val="FF0000"/>
                </a:solidFill>
              </a:rPr>
              <a:t> Place</a:t>
            </a:r>
            <a:r>
              <a:rPr lang="ja-JP" altLang="en-US" sz="3200" dirty="0">
                <a:solidFill>
                  <a:srgbClr val="FF0000"/>
                </a:solidFill>
              </a:rPr>
              <a:t>　に　</a:t>
            </a:r>
            <a:r>
              <a:rPr lang="ja-JP" alt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なに</a:t>
            </a:r>
            <a:r>
              <a:rPr lang="ja-JP" altLang="en-US" sz="3200" dirty="0">
                <a:solidFill>
                  <a:srgbClr val="FF0000"/>
                </a:solidFill>
              </a:rPr>
              <a:t>が　ありますか。</a:t>
            </a:r>
            <a:endParaRPr lang="en-US" altLang="ja-JP" sz="3200" dirty="0">
              <a:solidFill>
                <a:srgbClr val="FF0000"/>
              </a:solidFill>
            </a:endParaRPr>
          </a:p>
          <a:p>
            <a:r>
              <a:rPr lang="en-US" altLang="ja-JP" sz="3200" dirty="0"/>
              <a:t>Hanoi</a:t>
            </a:r>
            <a:r>
              <a:rPr lang="ja-JP" altLang="en-US" sz="3200" dirty="0">
                <a:solidFill>
                  <a:srgbClr val="FF0000"/>
                </a:solidFill>
              </a:rPr>
              <a:t>に</a:t>
            </a:r>
            <a:r>
              <a:rPr lang="ja-JP" altLang="en-US" sz="3200" dirty="0"/>
              <a:t>こうえん</a:t>
            </a:r>
            <a:r>
              <a:rPr lang="ja-JP" altLang="en-US" sz="3200" dirty="0">
                <a:solidFill>
                  <a:srgbClr val="FF0000"/>
                </a:solidFill>
              </a:rPr>
              <a:t>が</a:t>
            </a:r>
            <a:r>
              <a:rPr lang="ja-JP" altLang="en-US" sz="3200" dirty="0"/>
              <a:t>ありますか。</a:t>
            </a:r>
            <a:endParaRPr lang="en-US" altLang="ja-JP" sz="3200" dirty="0"/>
          </a:p>
          <a:p>
            <a:r>
              <a:rPr lang="ja-JP" altLang="en-US" sz="3200" dirty="0"/>
              <a:t>はい、あります。</a:t>
            </a:r>
            <a:endParaRPr lang="en-US" altLang="ja-JP" sz="3200" dirty="0"/>
          </a:p>
          <a:p>
            <a:r>
              <a:rPr lang="ja-JP" altLang="en-US" sz="3200" dirty="0">
                <a:solidFill>
                  <a:srgbClr val="FF0000"/>
                </a:solidFill>
              </a:rPr>
              <a:t>どんな</a:t>
            </a:r>
            <a:r>
              <a:rPr lang="ja-JP" altLang="en-US" sz="3200" dirty="0"/>
              <a:t>こうえんですか。</a:t>
            </a:r>
            <a:endParaRPr lang="en-US" altLang="ja-JP" sz="3200" dirty="0"/>
          </a:p>
          <a:p>
            <a:r>
              <a:rPr lang="ja-JP" altLang="en-US" sz="3200" dirty="0"/>
              <a:t>きれい</a:t>
            </a:r>
            <a:r>
              <a:rPr lang="ja-JP" altLang="en-US" sz="3200" dirty="0">
                <a:solidFill>
                  <a:srgbClr val="FF0000"/>
                </a:solidFill>
              </a:rPr>
              <a:t>な</a:t>
            </a:r>
            <a:r>
              <a:rPr lang="ja-JP" altLang="en-US" sz="3200" dirty="0"/>
              <a:t>こうえんです。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5558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0352"/>
            <a:ext cx="10515600" cy="5646611"/>
          </a:xfrm>
        </p:spPr>
        <p:txBody>
          <a:bodyPr/>
          <a:lstStyle/>
          <a:p>
            <a:r>
              <a:rPr lang="en-US" altLang="ja-JP" dirty="0"/>
              <a:t>A</a:t>
            </a:r>
            <a:r>
              <a:rPr lang="ja-JP" altLang="en-US" dirty="0"/>
              <a:t>さんの　まちに　なにが　ありますか。</a:t>
            </a:r>
            <a:endParaRPr lang="en-US" altLang="ja-JP" dirty="0"/>
          </a:p>
          <a:p>
            <a:r>
              <a:rPr lang="ja-JP" altLang="en-US" dirty="0"/>
              <a:t>きょうかいが　あります。</a:t>
            </a:r>
            <a:endParaRPr lang="en-US" altLang="ja-JP" dirty="0"/>
          </a:p>
          <a:p>
            <a:r>
              <a:rPr lang="ja-JP" altLang="en-US" dirty="0"/>
              <a:t>どんな　きょうかいですか。</a:t>
            </a:r>
            <a:endParaRPr lang="en-US" altLang="ja-JP" dirty="0"/>
          </a:p>
          <a:p>
            <a:r>
              <a:rPr lang="ja-JP" altLang="en-US" dirty="0"/>
              <a:t>きれいな　きょうかいです。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わたしの　まちに　きれいな　きょうかいが　あります。</a:t>
            </a:r>
            <a:endParaRPr lang="en-US" altLang="ja-JP" dirty="0"/>
          </a:p>
          <a:p>
            <a:r>
              <a:rPr lang="ja-JP" altLang="en-US" dirty="0"/>
              <a:t>わたしの　まちに　ふるい　おてらが　あります。</a:t>
            </a:r>
            <a:endParaRPr lang="en-US" altLang="ja-JP" dirty="0"/>
          </a:p>
          <a:p>
            <a:r>
              <a:rPr lang="ja-JP" altLang="en-US" dirty="0"/>
              <a:t>わたしの　まちに　たかい　やまが　あります。</a:t>
            </a:r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94" y="4229206"/>
            <a:ext cx="12182006" cy="25013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84562">
            <a:off x="228599" y="255587"/>
            <a:ext cx="3051095" cy="2347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ounded Rectangle 11"/>
          <p:cNvSpPr/>
          <p:nvPr/>
        </p:nvSpPr>
        <p:spPr>
          <a:xfrm>
            <a:off x="3350222" y="667543"/>
            <a:ext cx="762257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キャノンのカメラは　</a:t>
            </a:r>
            <a:r>
              <a:rPr lang="ja-JP" altLang="en-US" sz="40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どうですか</a:t>
            </a:r>
            <a:r>
              <a:rPr lang="ja-JP" altLang="en-US" sz="4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で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" name="Double Wave 2"/>
          <p:cNvSpPr/>
          <p:nvPr/>
        </p:nvSpPr>
        <p:spPr>
          <a:xfrm rot="21220356">
            <a:off x="596900" y="2539999"/>
            <a:ext cx="1930400" cy="736600"/>
          </a:xfrm>
          <a:prstGeom prst="doubleWav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いい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4" name="Double Wave 13"/>
          <p:cNvSpPr/>
          <p:nvPr/>
        </p:nvSpPr>
        <p:spPr>
          <a:xfrm rot="21220356">
            <a:off x="698501" y="3484860"/>
            <a:ext cx="1930400" cy="736600"/>
          </a:xfrm>
          <a:prstGeom prst="doubleWav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たかい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5" name="Double Wave 14"/>
          <p:cNvSpPr/>
          <p:nvPr/>
        </p:nvSpPr>
        <p:spPr>
          <a:xfrm rot="21220356">
            <a:off x="2296068" y="2767754"/>
            <a:ext cx="1930400" cy="736600"/>
          </a:xfrm>
          <a:prstGeom prst="doubleWav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やすい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636346" y="4984717"/>
            <a:ext cx="762257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いいです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、たかいです。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636346" y="5836185"/>
            <a:ext cx="762257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いいです。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そして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、やすいです。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49212" y="1553736"/>
            <a:ext cx="288630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83926" y="2374054"/>
            <a:ext cx="288630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たかいです。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03453" y="3260247"/>
            <a:ext cx="288630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やすいです。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3996478"/>
            <a:ext cx="4886793" cy="9209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Ghép</a:t>
            </a:r>
            <a:r>
              <a:rPr lang="en-US" sz="2800" dirty="0"/>
              <a:t> /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để</a:t>
            </a:r>
            <a:r>
              <a:rPr lang="en-US" sz="2800" dirty="0"/>
              <a:t> tạo </a:t>
            </a:r>
            <a:r>
              <a:rPr lang="en-US" sz="2800" dirty="0" err="1"/>
              <a:t>câu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ý </a:t>
            </a:r>
            <a:r>
              <a:rPr lang="en-US" sz="2800" dirty="0" err="1"/>
              <a:t>nghĩa</a:t>
            </a:r>
            <a:r>
              <a:rPr lang="en-US" sz="2800" dirty="0"/>
              <a:t> </a:t>
            </a:r>
            <a:r>
              <a:rPr lang="en-US" sz="2800" dirty="0" err="1"/>
              <a:t>liên</a:t>
            </a:r>
            <a:r>
              <a:rPr lang="en-US" sz="2800" dirty="0"/>
              <a:t> </a:t>
            </a:r>
            <a:r>
              <a:rPr lang="en-US" sz="2800" dirty="0" err="1"/>
              <a:t>tục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4676931" y="4966758"/>
            <a:ext cx="715432" cy="81111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276538" y="5811630"/>
            <a:ext cx="1708878" cy="81111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Callout 6"/>
          <p:cNvSpPr/>
          <p:nvPr/>
        </p:nvSpPr>
        <p:spPr>
          <a:xfrm rot="21130851">
            <a:off x="-54038" y="4301203"/>
            <a:ext cx="3698990" cy="1349115"/>
          </a:xfrm>
          <a:prstGeom prst="wedgeEllipseCallout">
            <a:avLst>
              <a:gd name="adj1" fmla="val 71383"/>
              <a:gd name="adj2" fmla="val 34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NHƯNG</a:t>
            </a:r>
          </a:p>
          <a:p>
            <a:pPr algn="ctr"/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ý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 rot="397258">
            <a:off x="7451896" y="3932406"/>
            <a:ext cx="3698990" cy="1349115"/>
          </a:xfrm>
          <a:prstGeom prst="wedgeEllipseCallout">
            <a:avLst>
              <a:gd name="adj1" fmla="val -58025"/>
              <a:gd name="adj2" fmla="val 1192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VÀ</a:t>
            </a:r>
          </a:p>
          <a:p>
            <a:pPr algn="ctr"/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ý </a:t>
            </a:r>
            <a:r>
              <a:rPr lang="en-US" dirty="0" err="1"/>
              <a:t>bổ</a:t>
            </a:r>
            <a:r>
              <a:rPr lang="en-US" dirty="0"/>
              <a:t> sung, </a:t>
            </a:r>
            <a:r>
              <a:rPr lang="en-US" dirty="0" err="1"/>
              <a:t>xuôi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0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3" grpId="0" animBg="1"/>
      <p:bldP spid="14" grpId="0" animBg="1"/>
      <p:bldP spid="15" grpId="0" animBg="1"/>
      <p:bldP spid="16" grpId="0" animBg="1"/>
      <p:bldP spid="17" grpId="0" animBg="1"/>
      <p:bldP spid="9" grpId="0" animBg="1"/>
      <p:bldP spid="10" grpId="0" animBg="1"/>
      <p:bldP spid="11" grpId="0" animBg="1"/>
      <p:bldP spid="5" grpId="0" animBg="1"/>
      <p:bldP spid="6" grpId="0" animBg="1"/>
      <p:bldP spid="18" grpId="0" animBg="1"/>
      <p:bldP spid="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261205">
            <a:off x="8204201" y="330200"/>
            <a:ext cx="3695700" cy="977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あります</a:t>
            </a:r>
            <a:endParaRPr lang="en-US" sz="5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Horizontal Scroll 3"/>
          <p:cNvSpPr/>
          <p:nvPr/>
        </p:nvSpPr>
        <p:spPr>
          <a:xfrm rot="220741">
            <a:off x="8949128" y="2496343"/>
            <a:ext cx="2578308" cy="1319134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“</a:t>
            </a:r>
            <a:r>
              <a:rPr lang="en-US" sz="3200" dirty="0"/>
              <a:t>CÓ</a:t>
            </a:r>
            <a:r>
              <a:rPr lang="ja-JP" altLang="en-US" sz="3200" dirty="0"/>
              <a:t>”</a:t>
            </a:r>
            <a:endParaRPr lang="en-US" sz="3200" dirty="0"/>
          </a:p>
          <a:p>
            <a:pPr algn="ctr"/>
            <a:r>
              <a:rPr lang="en-US" sz="3200" dirty="0"/>
              <a:t>SỞ HỮU</a:t>
            </a:r>
          </a:p>
        </p:txBody>
      </p:sp>
      <p:sp>
        <p:nvSpPr>
          <p:cNvPr id="11" name="Horizontal Scroll 10"/>
          <p:cNvSpPr/>
          <p:nvPr/>
        </p:nvSpPr>
        <p:spPr>
          <a:xfrm rot="21326716">
            <a:off x="205137" y="200465"/>
            <a:ext cx="2578308" cy="1319134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“</a:t>
            </a:r>
            <a:r>
              <a:rPr lang="en-US" sz="3200" dirty="0"/>
              <a:t>CÓ </a:t>
            </a:r>
            <a:r>
              <a:rPr lang="ja-JP" altLang="en-US" sz="3200" dirty="0"/>
              <a:t>”</a:t>
            </a:r>
            <a:endParaRPr lang="en-US" sz="3200" dirty="0"/>
          </a:p>
          <a:p>
            <a:pPr algn="ctr"/>
            <a:r>
              <a:rPr lang="en-US" sz="3200" dirty="0"/>
              <a:t>TỒN TẠI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87979" y="3815477"/>
            <a:ext cx="8394006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わたしは　パソコン　　あります。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6832" y="1519977"/>
            <a:ext cx="762257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私の町　　やまが　あります。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37679" y="4753611"/>
            <a:ext cx="8394006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先生は　車　　ありません。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537679" y="5691745"/>
            <a:ext cx="8394006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リンさんは　お金　　ありますか。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722717" y="3815477"/>
            <a:ext cx="97387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685479" y="4753611"/>
            <a:ext cx="97387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700468" y="5676755"/>
            <a:ext cx="97387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59896" y="2374794"/>
            <a:ext cx="7892401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ハノイ　　やまが　ありません。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989039" y="1495027"/>
            <a:ext cx="97387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に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45666" y="2349844"/>
            <a:ext cx="97387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に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8327">
            <a:off x="596892" y="3718656"/>
            <a:ext cx="1415955" cy="1415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0490">
            <a:off x="2189723" y="4293405"/>
            <a:ext cx="1621201" cy="1621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8896">
            <a:off x="562434" y="5365761"/>
            <a:ext cx="1782440" cy="1401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6963">
            <a:off x="4263486" y="239305"/>
            <a:ext cx="2477196" cy="1486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/>
          <p:cNvSpPr txBox="1"/>
          <p:nvPr/>
        </p:nvSpPr>
        <p:spPr>
          <a:xfrm>
            <a:off x="1407008" y="1359066"/>
            <a:ext cx="127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まち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73909" y="4553556"/>
            <a:ext cx="2998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せんせい　　　くるま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099" y="5577863"/>
            <a:ext cx="1012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かね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081385" y="1446957"/>
            <a:ext cx="873968" cy="16648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750421" y="3815477"/>
            <a:ext cx="873968" cy="25410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Callout 2"/>
          <p:cNvSpPr/>
          <p:nvPr/>
        </p:nvSpPr>
        <p:spPr>
          <a:xfrm rot="499135">
            <a:off x="3265465" y="417262"/>
            <a:ext cx="3390038" cy="1319135"/>
          </a:xfrm>
          <a:prstGeom prst="wedgeEllipseCallout">
            <a:avLst>
              <a:gd name="adj1" fmla="val -55278"/>
              <a:gd name="adj2" fmla="val 640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Xác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trí</a:t>
            </a:r>
            <a:r>
              <a:rPr lang="en-US" sz="2800" dirty="0"/>
              <a:t> </a:t>
            </a:r>
            <a:r>
              <a:rPr lang="en-US" sz="2800" b="1" i="1" dirty="0" err="1"/>
              <a:t>tồn</a:t>
            </a:r>
            <a:r>
              <a:rPr lang="en-US" sz="2800" b="1" i="1" dirty="0"/>
              <a:t> </a:t>
            </a:r>
            <a:r>
              <a:rPr lang="en-US" sz="2800" b="1" i="1" dirty="0" err="1"/>
              <a:t>tại</a:t>
            </a:r>
            <a:r>
              <a:rPr lang="en-US" sz="2800" b="1" i="1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đồ</a:t>
            </a:r>
            <a:r>
              <a:rPr lang="en-US" sz="2800" dirty="0"/>
              <a:t> </a:t>
            </a:r>
            <a:r>
              <a:rPr lang="en-US" sz="2800" dirty="0" err="1"/>
              <a:t>vật</a:t>
            </a:r>
            <a:endParaRPr lang="en-US" sz="2800" dirty="0"/>
          </a:p>
        </p:txBody>
      </p:sp>
      <p:sp>
        <p:nvSpPr>
          <p:cNvPr id="31" name="Oval Callout 30"/>
          <p:cNvSpPr/>
          <p:nvPr/>
        </p:nvSpPr>
        <p:spPr>
          <a:xfrm rot="21379641">
            <a:off x="4765702" y="2680451"/>
            <a:ext cx="3390038" cy="1319135"/>
          </a:xfrm>
          <a:prstGeom prst="wedgeEllipseCallout">
            <a:avLst>
              <a:gd name="adj1" fmla="val 36948"/>
              <a:gd name="adj2" fmla="val 7925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Xác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</a:p>
          <a:p>
            <a:pPr algn="ctr"/>
            <a:r>
              <a:rPr lang="en-US" sz="2800" b="1" dirty="0" err="1"/>
              <a:t>tân</a:t>
            </a:r>
            <a:r>
              <a:rPr lang="en-US" sz="2800" b="1" dirty="0"/>
              <a:t> ngữ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90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2" grpId="0" animBg="1"/>
      <p:bldP spid="30" grpId="0" animBg="1"/>
      <p:bldP spid="3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216" y="636905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/>
              <a:t>1.Đây </a:t>
            </a:r>
            <a:r>
              <a:rPr lang="en-US" sz="7200" dirty="0" err="1"/>
              <a:t>là</a:t>
            </a:r>
            <a:r>
              <a:rPr lang="en-US" sz="7200" dirty="0"/>
              <a:t> </a:t>
            </a:r>
            <a:r>
              <a:rPr lang="en-US" sz="7200" dirty="0" err="1"/>
              <a:t>cái</a:t>
            </a:r>
            <a:r>
              <a:rPr lang="en-US" sz="7200" dirty="0"/>
              <a:t> </a:t>
            </a:r>
            <a:r>
              <a:rPr lang="en-US" sz="7200" dirty="0" err="1"/>
              <a:t>máy</a:t>
            </a:r>
            <a:r>
              <a:rPr lang="en-US" sz="7200" dirty="0"/>
              <a:t> </a:t>
            </a:r>
            <a:r>
              <a:rPr lang="en-US" sz="7200" dirty="0" err="1"/>
              <a:t>ảnh</a:t>
            </a:r>
            <a:r>
              <a:rPr lang="en-US" sz="7200" dirty="0"/>
              <a:t> </a:t>
            </a:r>
            <a:r>
              <a:rPr lang="en-US" sz="7200" dirty="0" err="1"/>
              <a:t>thế</a:t>
            </a:r>
            <a:r>
              <a:rPr lang="en-US" sz="7200" dirty="0"/>
              <a:t> </a:t>
            </a:r>
            <a:r>
              <a:rPr lang="en-US" sz="7200" dirty="0" err="1"/>
              <a:t>nào</a:t>
            </a:r>
            <a:r>
              <a:rPr lang="en-US" sz="7200" dirty="0"/>
              <a:t>?</a:t>
            </a:r>
            <a:r>
              <a:rPr lang="ja-JP" altLang="en-US" sz="7200" dirty="0"/>
              <a:t>　これはどんなカメラですか</a:t>
            </a:r>
            <a:r>
              <a:rPr lang="en-US" altLang="ja-JP" sz="7200" dirty="0"/>
              <a:t>.</a:t>
            </a:r>
          </a:p>
          <a:p>
            <a:endParaRPr lang="en-US" sz="7200" dirty="0"/>
          </a:p>
          <a:p>
            <a:r>
              <a:rPr lang="en-US" sz="7200" dirty="0" err="1"/>
              <a:t>Đây</a:t>
            </a:r>
            <a:r>
              <a:rPr lang="en-US" sz="7200" dirty="0"/>
              <a:t> </a:t>
            </a:r>
            <a:r>
              <a:rPr lang="en-US" sz="7200" dirty="0" err="1"/>
              <a:t>là</a:t>
            </a:r>
            <a:r>
              <a:rPr lang="en-US" sz="7200" dirty="0"/>
              <a:t> </a:t>
            </a:r>
            <a:r>
              <a:rPr lang="en-US" sz="7200" dirty="0" err="1"/>
              <a:t>cái</a:t>
            </a:r>
            <a:r>
              <a:rPr lang="en-US" sz="7200" dirty="0"/>
              <a:t> </a:t>
            </a:r>
            <a:r>
              <a:rPr lang="en-US" sz="7200" dirty="0" err="1"/>
              <a:t>máy</a:t>
            </a:r>
            <a:r>
              <a:rPr lang="en-US" sz="7200" dirty="0"/>
              <a:t> </a:t>
            </a:r>
            <a:r>
              <a:rPr lang="en-US" sz="7200" dirty="0" err="1"/>
              <a:t>ảnh</a:t>
            </a:r>
            <a:r>
              <a:rPr lang="en-US" sz="7200" dirty="0"/>
              <a:t> </a:t>
            </a:r>
            <a:r>
              <a:rPr lang="en-US" sz="7200" dirty="0" err="1"/>
              <a:t>tốt</a:t>
            </a:r>
            <a:r>
              <a:rPr lang="en-US" sz="7200" dirty="0"/>
              <a:t>.</a:t>
            </a:r>
            <a:r>
              <a:rPr lang="ja-JP" altLang="en-US" sz="7200" dirty="0"/>
              <a:t>　　　　これはいいカメラです。</a:t>
            </a:r>
            <a:endParaRPr lang="en-US" sz="7200" dirty="0"/>
          </a:p>
          <a:p>
            <a:r>
              <a:rPr lang="en-US" sz="7200" dirty="0"/>
              <a:t>2. </a:t>
            </a:r>
            <a:r>
              <a:rPr lang="en-US" sz="7200" dirty="0" err="1"/>
              <a:t>Cái</a:t>
            </a:r>
            <a:r>
              <a:rPr lang="en-US" sz="7200" dirty="0"/>
              <a:t> </a:t>
            </a:r>
            <a:r>
              <a:rPr lang="en-US" sz="7200" dirty="0" err="1"/>
              <a:t>máy</a:t>
            </a:r>
            <a:r>
              <a:rPr lang="en-US" sz="7200" dirty="0"/>
              <a:t> </a:t>
            </a:r>
            <a:r>
              <a:rPr lang="en-US" sz="7200" dirty="0" err="1"/>
              <a:t>ảnh</a:t>
            </a:r>
            <a:r>
              <a:rPr lang="en-US" sz="7200" dirty="0"/>
              <a:t> </a:t>
            </a:r>
            <a:r>
              <a:rPr lang="en-US" sz="7200" dirty="0" err="1"/>
              <a:t>này</a:t>
            </a:r>
            <a:r>
              <a:rPr lang="en-US" sz="7200" dirty="0"/>
              <a:t> </a:t>
            </a:r>
            <a:r>
              <a:rPr lang="en-US" sz="7200" dirty="0" err="1"/>
              <a:t>thế</a:t>
            </a:r>
            <a:r>
              <a:rPr lang="en-US" sz="7200" dirty="0"/>
              <a:t> </a:t>
            </a:r>
            <a:r>
              <a:rPr lang="en-US" sz="7200" dirty="0" err="1"/>
              <a:t>nào</a:t>
            </a:r>
            <a:r>
              <a:rPr lang="en-US" sz="7200" dirty="0"/>
              <a:t>?</a:t>
            </a:r>
            <a:r>
              <a:rPr lang="ja-JP" altLang="en-US" sz="7200" dirty="0"/>
              <a:t>　　このカメラはどうですか。</a:t>
            </a:r>
            <a:endParaRPr lang="en-US" sz="7200" dirty="0"/>
          </a:p>
          <a:p>
            <a:r>
              <a:rPr lang="en-US" sz="7200" dirty="0" err="1"/>
              <a:t>Cái</a:t>
            </a:r>
            <a:r>
              <a:rPr lang="en-US" sz="7200" dirty="0"/>
              <a:t> </a:t>
            </a:r>
            <a:r>
              <a:rPr lang="en-US" sz="7200" dirty="0" err="1"/>
              <a:t>máy</a:t>
            </a:r>
            <a:r>
              <a:rPr lang="en-US" sz="7200" dirty="0"/>
              <a:t> </a:t>
            </a:r>
            <a:r>
              <a:rPr lang="en-US" sz="7200" dirty="0" err="1"/>
              <a:t>ảnh</a:t>
            </a:r>
            <a:r>
              <a:rPr lang="en-US" sz="7200" dirty="0"/>
              <a:t> </a:t>
            </a:r>
            <a:r>
              <a:rPr lang="en-US" sz="7200" dirty="0" err="1"/>
              <a:t>này</a:t>
            </a:r>
            <a:r>
              <a:rPr lang="en-US" sz="7200" dirty="0"/>
              <a:t> </a:t>
            </a:r>
            <a:r>
              <a:rPr lang="en-US" sz="7200" dirty="0" err="1"/>
              <a:t>tốt</a:t>
            </a:r>
            <a:r>
              <a:rPr lang="ja-JP" altLang="en-US" sz="7200" dirty="0"/>
              <a:t>　　　　　　このカメラはあたらしいです。</a:t>
            </a:r>
            <a:endParaRPr lang="en-US" sz="7200" dirty="0"/>
          </a:p>
          <a:p>
            <a:endParaRPr lang="en-US" sz="7200" dirty="0"/>
          </a:p>
          <a:p>
            <a:r>
              <a:rPr lang="en-US" sz="7200" dirty="0"/>
              <a:t>3. </a:t>
            </a:r>
            <a:r>
              <a:rPr lang="en-US" sz="7200" dirty="0" err="1"/>
              <a:t>Ngôi</a:t>
            </a:r>
            <a:r>
              <a:rPr lang="en-US" sz="7200" dirty="0"/>
              <a:t> </a:t>
            </a:r>
            <a:r>
              <a:rPr lang="en-US" sz="7200" dirty="0" err="1"/>
              <a:t>chùa</a:t>
            </a:r>
            <a:r>
              <a:rPr lang="en-US" sz="7200" dirty="0"/>
              <a:t> </a:t>
            </a:r>
            <a:r>
              <a:rPr lang="en-US" sz="7200" dirty="0" err="1"/>
              <a:t>này</a:t>
            </a:r>
            <a:r>
              <a:rPr lang="en-US" sz="7200" dirty="0"/>
              <a:t> </a:t>
            </a:r>
            <a:r>
              <a:rPr lang="en-US" sz="7200" dirty="0" err="1"/>
              <a:t>thế</a:t>
            </a:r>
            <a:r>
              <a:rPr lang="en-US" sz="7200" dirty="0"/>
              <a:t> </a:t>
            </a:r>
            <a:r>
              <a:rPr lang="en-US" sz="7200" dirty="0" err="1"/>
              <a:t>nào</a:t>
            </a:r>
            <a:r>
              <a:rPr lang="en-US" sz="7200" dirty="0"/>
              <a:t>?</a:t>
            </a:r>
            <a:r>
              <a:rPr lang="ja-JP" altLang="en-US" sz="7200" dirty="0"/>
              <a:t>　このおてらはどうですか。</a:t>
            </a:r>
            <a:endParaRPr lang="en-US" sz="7200" dirty="0"/>
          </a:p>
          <a:p>
            <a:r>
              <a:rPr lang="en-US" sz="7200" dirty="0" err="1"/>
              <a:t>Ngôi</a:t>
            </a:r>
            <a:r>
              <a:rPr lang="en-US" sz="7200" dirty="0"/>
              <a:t> </a:t>
            </a:r>
            <a:r>
              <a:rPr lang="en-US" sz="7200" dirty="0" err="1"/>
              <a:t>chùa</a:t>
            </a:r>
            <a:r>
              <a:rPr lang="en-US" sz="7200" dirty="0"/>
              <a:t> </a:t>
            </a:r>
            <a:r>
              <a:rPr lang="en-US" sz="7200" dirty="0" err="1"/>
              <a:t>này</a:t>
            </a:r>
            <a:r>
              <a:rPr lang="en-US" sz="7200" dirty="0"/>
              <a:t> </a:t>
            </a:r>
            <a:r>
              <a:rPr lang="en-US" sz="7200" dirty="0" err="1"/>
              <a:t>cũ</a:t>
            </a:r>
            <a:r>
              <a:rPr lang="ja-JP" altLang="en-US" sz="7200" dirty="0"/>
              <a:t>　　　　　　　　　　　　ふるいです。</a:t>
            </a:r>
            <a:endParaRPr lang="en-US" sz="7200" dirty="0"/>
          </a:p>
          <a:p>
            <a:r>
              <a:rPr lang="en-US" sz="7200" dirty="0"/>
              <a:t>4. </a:t>
            </a:r>
            <a:r>
              <a:rPr lang="en-US" sz="7200" dirty="0" err="1"/>
              <a:t>Ngôi</a:t>
            </a:r>
            <a:r>
              <a:rPr lang="en-US" sz="7200" dirty="0"/>
              <a:t> </a:t>
            </a:r>
            <a:r>
              <a:rPr lang="en-US" sz="7200" dirty="0" err="1"/>
              <a:t>chùa</a:t>
            </a:r>
            <a:r>
              <a:rPr lang="en-US" sz="7200" dirty="0"/>
              <a:t> </a:t>
            </a:r>
            <a:r>
              <a:rPr lang="en-US" sz="7200" dirty="0" err="1"/>
              <a:t>này</a:t>
            </a:r>
            <a:r>
              <a:rPr lang="en-US" sz="7200" dirty="0"/>
              <a:t> </a:t>
            </a:r>
            <a:r>
              <a:rPr lang="en-US" sz="7200" dirty="0" err="1"/>
              <a:t>là</a:t>
            </a:r>
            <a:r>
              <a:rPr lang="en-US" sz="7200" dirty="0"/>
              <a:t> </a:t>
            </a:r>
            <a:r>
              <a:rPr lang="en-US" sz="7200" dirty="0" err="1"/>
              <a:t>ngôi</a:t>
            </a:r>
            <a:r>
              <a:rPr lang="en-US" sz="7200" dirty="0"/>
              <a:t> </a:t>
            </a:r>
            <a:r>
              <a:rPr lang="en-US" sz="7200" dirty="0" err="1"/>
              <a:t>chùa</a:t>
            </a:r>
            <a:r>
              <a:rPr lang="en-US" sz="7200" dirty="0"/>
              <a:t> </a:t>
            </a:r>
            <a:r>
              <a:rPr lang="en-US" sz="7200" dirty="0" err="1"/>
              <a:t>thế</a:t>
            </a:r>
            <a:r>
              <a:rPr lang="en-US" sz="7200" dirty="0"/>
              <a:t> </a:t>
            </a:r>
            <a:r>
              <a:rPr lang="en-US" sz="7200" dirty="0" err="1"/>
              <a:t>nào</a:t>
            </a:r>
            <a:r>
              <a:rPr lang="en-US" sz="7200" dirty="0"/>
              <a:t>?</a:t>
            </a:r>
            <a:r>
              <a:rPr lang="ja-JP" altLang="en-US" sz="7200" dirty="0"/>
              <a:t>このおてらはどんなおてらですか。</a:t>
            </a:r>
            <a:endParaRPr lang="en-US" sz="7200" dirty="0"/>
          </a:p>
          <a:p>
            <a:r>
              <a:rPr lang="en-US" sz="7200" dirty="0" err="1"/>
              <a:t>Là</a:t>
            </a:r>
            <a:r>
              <a:rPr lang="en-US" sz="7200" dirty="0"/>
              <a:t> </a:t>
            </a:r>
            <a:r>
              <a:rPr lang="en-US" sz="7200" dirty="0" err="1"/>
              <a:t>ngôi</a:t>
            </a:r>
            <a:r>
              <a:rPr lang="en-US" sz="7200" dirty="0"/>
              <a:t> </a:t>
            </a:r>
            <a:r>
              <a:rPr lang="en-US" sz="7200" dirty="0" err="1"/>
              <a:t>chùa</a:t>
            </a:r>
            <a:r>
              <a:rPr lang="en-US" sz="7200" dirty="0"/>
              <a:t> </a:t>
            </a:r>
            <a:r>
              <a:rPr lang="en-US" sz="7200" dirty="0" err="1"/>
              <a:t>cũ</a:t>
            </a:r>
            <a:r>
              <a:rPr lang="en-US" sz="7200" dirty="0"/>
              <a:t>.</a:t>
            </a:r>
            <a:r>
              <a:rPr lang="ja-JP" altLang="en-US" sz="7200" dirty="0"/>
              <a:t>　　　　　　　　　　　　　ふるいおてらです。</a:t>
            </a:r>
            <a:endParaRPr lang="en-US" sz="7200" dirty="0"/>
          </a:p>
          <a:p>
            <a:endParaRPr lang="en-US" sz="7200" dirty="0"/>
          </a:p>
          <a:p>
            <a:r>
              <a:rPr lang="en-US" sz="7200" dirty="0"/>
              <a:t>5.Hà </a:t>
            </a:r>
            <a:r>
              <a:rPr lang="en-US" sz="7200" dirty="0" err="1"/>
              <a:t>Nội</a:t>
            </a:r>
            <a:r>
              <a:rPr lang="en-US" sz="7200" dirty="0"/>
              <a:t> </a:t>
            </a:r>
            <a:r>
              <a:rPr lang="en-US" sz="7200" dirty="0" err="1"/>
              <a:t>thế</a:t>
            </a:r>
            <a:r>
              <a:rPr lang="en-US" sz="7200" dirty="0"/>
              <a:t> </a:t>
            </a:r>
            <a:r>
              <a:rPr lang="en-US" sz="7200" dirty="0" err="1"/>
              <a:t>nào</a:t>
            </a:r>
            <a:r>
              <a:rPr lang="en-US" sz="7200" dirty="0"/>
              <a:t>?</a:t>
            </a:r>
            <a:r>
              <a:rPr lang="ja-JP" altLang="en-US" sz="7200" dirty="0"/>
              <a:t>　ハノイはどうですか。</a:t>
            </a:r>
            <a:endParaRPr lang="en-US" sz="7200" dirty="0"/>
          </a:p>
          <a:p>
            <a:r>
              <a:rPr lang="en-US" sz="7200" dirty="0" err="1"/>
              <a:t>Hà</a:t>
            </a:r>
            <a:r>
              <a:rPr lang="en-US" sz="7200" dirty="0"/>
              <a:t> </a:t>
            </a:r>
            <a:r>
              <a:rPr lang="en-US" sz="7200" dirty="0" err="1"/>
              <a:t>Nội</a:t>
            </a:r>
            <a:r>
              <a:rPr lang="en-US" sz="7200" dirty="0"/>
              <a:t> </a:t>
            </a:r>
            <a:r>
              <a:rPr lang="en-US" sz="7200" dirty="0" err="1"/>
              <a:t>nổi</a:t>
            </a:r>
            <a:r>
              <a:rPr lang="en-US" sz="7200" dirty="0"/>
              <a:t> </a:t>
            </a:r>
            <a:r>
              <a:rPr lang="en-US" sz="7200" dirty="0" err="1"/>
              <a:t>tiếng</a:t>
            </a:r>
            <a:r>
              <a:rPr lang="en-US" sz="7200" dirty="0"/>
              <a:t>.</a:t>
            </a:r>
            <a:r>
              <a:rPr lang="ja-JP" altLang="en-US" sz="7200" dirty="0"/>
              <a:t>　　　　　ゆうめいです。</a:t>
            </a:r>
            <a:endParaRPr lang="en-US" sz="7200" dirty="0"/>
          </a:p>
          <a:p>
            <a:r>
              <a:rPr lang="en-US" sz="7200" dirty="0"/>
              <a:t>6. </a:t>
            </a:r>
            <a:r>
              <a:rPr lang="en-US" sz="7200" dirty="0" err="1"/>
              <a:t>Hà</a:t>
            </a:r>
            <a:r>
              <a:rPr lang="en-US" sz="7200" dirty="0"/>
              <a:t> </a:t>
            </a:r>
            <a:r>
              <a:rPr lang="en-US" sz="7200" dirty="0" err="1"/>
              <a:t>Nội</a:t>
            </a:r>
            <a:r>
              <a:rPr lang="en-US" sz="7200" dirty="0"/>
              <a:t> </a:t>
            </a:r>
            <a:r>
              <a:rPr lang="en-US" sz="7200" dirty="0" err="1"/>
              <a:t>là</a:t>
            </a:r>
            <a:r>
              <a:rPr lang="en-US" sz="7200" dirty="0"/>
              <a:t> </a:t>
            </a:r>
            <a:r>
              <a:rPr lang="en-US" sz="7200" dirty="0" err="1"/>
              <a:t>thành</a:t>
            </a:r>
            <a:r>
              <a:rPr lang="en-US" sz="7200" dirty="0"/>
              <a:t> </a:t>
            </a:r>
            <a:r>
              <a:rPr lang="en-US" sz="7200" dirty="0" err="1"/>
              <a:t>phố</a:t>
            </a:r>
            <a:r>
              <a:rPr lang="en-US" sz="7200" dirty="0"/>
              <a:t> </a:t>
            </a:r>
            <a:r>
              <a:rPr lang="en-US" sz="7200" dirty="0" err="1"/>
              <a:t>thế</a:t>
            </a:r>
            <a:r>
              <a:rPr lang="en-US" sz="7200" dirty="0"/>
              <a:t> </a:t>
            </a:r>
            <a:r>
              <a:rPr lang="en-US" sz="7200" dirty="0" err="1"/>
              <a:t>nào</a:t>
            </a:r>
            <a:r>
              <a:rPr lang="en-US" sz="7200" dirty="0"/>
              <a:t>?</a:t>
            </a:r>
            <a:r>
              <a:rPr lang="ja-JP" altLang="en-US" sz="7200" dirty="0"/>
              <a:t>　ハノイはどんなまちですか。</a:t>
            </a:r>
            <a:endParaRPr lang="en-US" sz="7200" dirty="0"/>
          </a:p>
          <a:p>
            <a:r>
              <a:rPr lang="en-US" sz="7200" dirty="0" err="1"/>
              <a:t>Là</a:t>
            </a:r>
            <a:r>
              <a:rPr lang="en-US" sz="7200" dirty="0"/>
              <a:t> </a:t>
            </a:r>
            <a:r>
              <a:rPr lang="en-US" sz="7200" dirty="0" err="1"/>
              <a:t>thành</a:t>
            </a:r>
            <a:r>
              <a:rPr lang="en-US" sz="7200" dirty="0"/>
              <a:t> </a:t>
            </a:r>
            <a:r>
              <a:rPr lang="en-US" sz="7200" dirty="0" err="1"/>
              <a:t>phố</a:t>
            </a:r>
            <a:r>
              <a:rPr lang="en-US" sz="7200" dirty="0"/>
              <a:t> </a:t>
            </a:r>
            <a:r>
              <a:rPr lang="en-US" sz="7200" dirty="0" err="1"/>
              <a:t>nổi</a:t>
            </a:r>
            <a:r>
              <a:rPr lang="en-US" sz="7200" dirty="0"/>
              <a:t> </a:t>
            </a:r>
            <a:r>
              <a:rPr lang="en-US" sz="7200" dirty="0" err="1"/>
              <a:t>tiếng</a:t>
            </a:r>
            <a:r>
              <a:rPr lang="ja-JP" altLang="en-US" sz="7200" dirty="0"/>
              <a:t>　　　　　　　　　ゆうめいなまちです。</a:t>
            </a:r>
            <a:endParaRPr lang="en-US" sz="7200" dirty="0"/>
          </a:p>
          <a:p>
            <a:r>
              <a:rPr lang="en-US" sz="7200" dirty="0"/>
              <a:t>7. </a:t>
            </a:r>
            <a:r>
              <a:rPr lang="en-US" sz="7200" dirty="0" err="1"/>
              <a:t>Ecopark</a:t>
            </a:r>
            <a:r>
              <a:rPr lang="en-US" sz="7200" dirty="0"/>
              <a:t> </a:t>
            </a:r>
            <a:r>
              <a:rPr lang="en-US" sz="7200" dirty="0" err="1"/>
              <a:t>thế</a:t>
            </a:r>
            <a:r>
              <a:rPr lang="en-US" sz="7200" dirty="0"/>
              <a:t> </a:t>
            </a:r>
            <a:r>
              <a:rPr lang="en-US" sz="7200" dirty="0" err="1"/>
              <a:t>nào</a:t>
            </a:r>
            <a:r>
              <a:rPr lang="en-US" sz="7200" dirty="0"/>
              <a:t>?</a:t>
            </a:r>
            <a:r>
              <a:rPr lang="ja-JP" altLang="en-US" sz="7200" dirty="0"/>
              <a:t>　エコパックはどんなところですか。</a:t>
            </a:r>
            <a:endParaRPr lang="en-US" sz="7200" dirty="0"/>
          </a:p>
          <a:p>
            <a:r>
              <a:rPr lang="en-US" sz="7200" dirty="0" err="1"/>
              <a:t>Nhiều</a:t>
            </a:r>
            <a:r>
              <a:rPr lang="en-US" sz="7200" dirty="0"/>
              <a:t> </a:t>
            </a:r>
            <a:r>
              <a:rPr lang="en-US" sz="7200" dirty="0" err="1"/>
              <a:t>cây</a:t>
            </a:r>
            <a:r>
              <a:rPr lang="en-US" sz="7200" dirty="0"/>
              <a:t> </a:t>
            </a:r>
            <a:r>
              <a:rPr lang="en-US" sz="7200" dirty="0" err="1"/>
              <a:t>xanh</a:t>
            </a:r>
            <a:r>
              <a:rPr lang="en-US" sz="7200" dirty="0"/>
              <a:t>.</a:t>
            </a:r>
          </a:p>
          <a:p>
            <a:r>
              <a:rPr lang="en-US" sz="7200" dirty="0" err="1"/>
              <a:t>Ecopark</a:t>
            </a:r>
            <a:r>
              <a:rPr lang="en-US" sz="7200" dirty="0"/>
              <a:t> </a:t>
            </a:r>
            <a:r>
              <a:rPr lang="en-US" sz="7200" dirty="0" err="1"/>
              <a:t>là</a:t>
            </a:r>
            <a:r>
              <a:rPr lang="en-US" sz="7200" dirty="0"/>
              <a:t> </a:t>
            </a:r>
            <a:r>
              <a:rPr lang="en-US" sz="7200" dirty="0" err="1"/>
              <a:t>nơi</a:t>
            </a:r>
            <a:r>
              <a:rPr lang="en-US" sz="7200" dirty="0"/>
              <a:t> </a:t>
            </a:r>
            <a:r>
              <a:rPr lang="en-US" sz="7200" dirty="0" err="1"/>
              <a:t>thế</a:t>
            </a:r>
            <a:r>
              <a:rPr lang="en-US" sz="7200" dirty="0"/>
              <a:t> </a:t>
            </a:r>
            <a:r>
              <a:rPr lang="en-US" sz="7200" dirty="0" err="1"/>
              <a:t>nào</a:t>
            </a:r>
            <a:r>
              <a:rPr lang="en-US" sz="7200" dirty="0"/>
              <a:t>?</a:t>
            </a:r>
            <a:r>
              <a:rPr lang="ja-JP" altLang="en-US" sz="7200" dirty="0"/>
              <a:t>　エコパックはどんなところですか。</a:t>
            </a:r>
            <a:endParaRPr lang="en-US" sz="7200" dirty="0"/>
          </a:p>
          <a:p>
            <a:r>
              <a:rPr lang="en-US" sz="7200" dirty="0" err="1"/>
              <a:t>Là</a:t>
            </a:r>
            <a:r>
              <a:rPr lang="en-US" sz="7200" dirty="0"/>
              <a:t> </a:t>
            </a:r>
            <a:r>
              <a:rPr lang="en-US" sz="7200" dirty="0" err="1"/>
              <a:t>nơi</a:t>
            </a:r>
            <a:r>
              <a:rPr lang="en-US" sz="7200" dirty="0"/>
              <a:t> </a:t>
            </a:r>
            <a:r>
              <a:rPr lang="en-US" sz="7200" dirty="0" err="1"/>
              <a:t>nhiều</a:t>
            </a:r>
            <a:r>
              <a:rPr lang="en-US" sz="7200" dirty="0"/>
              <a:t> </a:t>
            </a:r>
            <a:r>
              <a:rPr lang="en-US" sz="7200" dirty="0" err="1"/>
              <a:t>cây</a:t>
            </a:r>
            <a:r>
              <a:rPr lang="en-US" sz="7200" dirty="0"/>
              <a:t> </a:t>
            </a:r>
            <a:r>
              <a:rPr lang="en-US" sz="7200" dirty="0" err="1"/>
              <a:t>xanh</a:t>
            </a:r>
            <a:r>
              <a:rPr lang="en-US" sz="7200" dirty="0"/>
              <a:t>.</a:t>
            </a:r>
            <a:r>
              <a:rPr lang="ja-JP" altLang="en-US" sz="7200" dirty="0"/>
              <a:t>　　エコパックはみどりがおおいところです。</a:t>
            </a:r>
            <a:endParaRPr lang="en-US" sz="7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48183" y="997466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15390" y="1000990"/>
            <a:ext cx="52208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お家は　どこですか。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1349">
            <a:off x="8530243" y="233234"/>
            <a:ext cx="3233143" cy="2297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ounded Rectangle 4"/>
          <p:cNvSpPr/>
          <p:nvPr/>
        </p:nvSpPr>
        <p:spPr>
          <a:xfrm>
            <a:off x="748183" y="1878992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ở Hà Nội.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48183" y="2685062"/>
            <a:ext cx="44080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Hà Nội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48183" y="3474908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Hoàng Mai.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48183" y="4227763"/>
            <a:ext cx="44080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Hoàng Mai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8183" y="5015163"/>
            <a:ext cx="38619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phía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 Hà Nội.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2083" y="997466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2082" y="1882516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02082" y="2687219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2082" y="3472462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2082" y="4229920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2083" y="5015163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8182" y="1834922"/>
            <a:ext cx="62876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（私のうちは）ハノイです。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48182" y="2634262"/>
            <a:ext cx="58431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ハノイの　どこですか。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8182" y="3445870"/>
            <a:ext cx="47128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ホアン・マイです。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48182" y="4246319"/>
            <a:ext cx="72655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ホアン・マイは　どこですか。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8181" y="5058770"/>
            <a:ext cx="864005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ホアン・マイは　ハノイの　南です。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1493" y="851387"/>
            <a:ext cx="75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うち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92469" y="4918675"/>
            <a:ext cx="1012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みなみ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322594" y="5021218"/>
            <a:ext cx="827506" cy="781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208" y="124841"/>
            <a:ext cx="10515600" cy="4351338"/>
          </a:xfrm>
        </p:spPr>
        <p:txBody>
          <a:bodyPr>
            <a:noAutofit/>
          </a:bodyPr>
          <a:lstStyle/>
          <a:p>
            <a:r>
              <a:rPr lang="en-US" sz="1800" dirty="0"/>
              <a:t>1.Đây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cái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thế</a:t>
            </a:r>
            <a:r>
              <a:rPr lang="en-US" sz="1800" dirty="0"/>
              <a:t> </a:t>
            </a:r>
            <a:r>
              <a:rPr lang="en-US" sz="1800" dirty="0" err="1"/>
              <a:t>nào</a:t>
            </a:r>
            <a:r>
              <a:rPr lang="en-US" sz="1800" dirty="0"/>
              <a:t>?</a:t>
            </a:r>
            <a:r>
              <a:rPr lang="ja-JP" altLang="en-US" sz="1800" dirty="0"/>
              <a:t>　これはどんなかめらですか。</a:t>
            </a:r>
            <a:endParaRPr lang="en-US" sz="1800" dirty="0"/>
          </a:p>
          <a:p>
            <a:r>
              <a:rPr lang="en-US" sz="1800" dirty="0" err="1"/>
              <a:t>Đây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cái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tốt</a:t>
            </a:r>
            <a:r>
              <a:rPr lang="en-US" sz="1800" dirty="0"/>
              <a:t>.</a:t>
            </a:r>
            <a:r>
              <a:rPr lang="ja-JP" altLang="en-US" sz="1800" dirty="0"/>
              <a:t>　　　　</a:t>
            </a:r>
            <a:endParaRPr lang="en-US" sz="1800" dirty="0"/>
          </a:p>
          <a:p>
            <a:r>
              <a:rPr lang="en-US" sz="1800" dirty="0"/>
              <a:t>2. </a:t>
            </a:r>
            <a:r>
              <a:rPr lang="en-US" sz="1800" dirty="0" err="1"/>
              <a:t>Cái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thế</a:t>
            </a:r>
            <a:r>
              <a:rPr lang="en-US" sz="1800" dirty="0"/>
              <a:t> </a:t>
            </a:r>
            <a:r>
              <a:rPr lang="en-US" sz="1800" dirty="0" err="1"/>
              <a:t>nào</a:t>
            </a:r>
            <a:r>
              <a:rPr lang="en-US" sz="1800" dirty="0"/>
              <a:t>?</a:t>
            </a:r>
            <a:r>
              <a:rPr lang="ja-JP" altLang="en-US" sz="1800" dirty="0"/>
              <a:t>　　</a:t>
            </a:r>
            <a:endParaRPr lang="en-US" sz="1800" dirty="0"/>
          </a:p>
          <a:p>
            <a:r>
              <a:rPr lang="en-US" sz="1800" dirty="0" err="1"/>
              <a:t>Cái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tốt</a:t>
            </a:r>
            <a:r>
              <a:rPr lang="ja-JP" altLang="en-US" sz="1800" dirty="0"/>
              <a:t>　　　　　　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3. </a:t>
            </a:r>
            <a:r>
              <a:rPr lang="en-US" sz="1800" dirty="0" err="1"/>
              <a:t>Ngôi</a:t>
            </a:r>
            <a:r>
              <a:rPr lang="en-US" sz="1800" dirty="0"/>
              <a:t> </a:t>
            </a:r>
            <a:r>
              <a:rPr lang="en-US" sz="1800" dirty="0" err="1"/>
              <a:t>chùa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thế</a:t>
            </a:r>
            <a:r>
              <a:rPr lang="en-US" sz="1800" dirty="0"/>
              <a:t> </a:t>
            </a:r>
            <a:r>
              <a:rPr lang="en-US" sz="1800" dirty="0" err="1"/>
              <a:t>nào</a:t>
            </a:r>
            <a:r>
              <a:rPr lang="en-US" sz="1800" dirty="0"/>
              <a:t>?</a:t>
            </a:r>
          </a:p>
          <a:p>
            <a:r>
              <a:rPr lang="en-US" sz="1800" dirty="0" err="1"/>
              <a:t>Ngôi</a:t>
            </a:r>
            <a:r>
              <a:rPr lang="en-US" sz="1800" dirty="0"/>
              <a:t> </a:t>
            </a:r>
            <a:r>
              <a:rPr lang="en-US" sz="1800" dirty="0" err="1"/>
              <a:t>chùa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cũ</a:t>
            </a:r>
            <a:endParaRPr lang="en-US" sz="1800" dirty="0"/>
          </a:p>
          <a:p>
            <a:r>
              <a:rPr lang="en-US" sz="1800" dirty="0"/>
              <a:t>4. </a:t>
            </a:r>
            <a:r>
              <a:rPr lang="en-US" sz="1800" dirty="0" err="1"/>
              <a:t>Ngôi</a:t>
            </a:r>
            <a:r>
              <a:rPr lang="en-US" sz="1800" dirty="0"/>
              <a:t> </a:t>
            </a:r>
            <a:r>
              <a:rPr lang="en-US" sz="1800" dirty="0" err="1"/>
              <a:t>chùa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ngôi</a:t>
            </a:r>
            <a:r>
              <a:rPr lang="en-US" sz="1800" dirty="0"/>
              <a:t> </a:t>
            </a:r>
            <a:r>
              <a:rPr lang="en-US" sz="1800" dirty="0" err="1"/>
              <a:t>chùa</a:t>
            </a:r>
            <a:r>
              <a:rPr lang="en-US" sz="1800" dirty="0"/>
              <a:t> </a:t>
            </a:r>
            <a:r>
              <a:rPr lang="en-US" sz="1800" dirty="0" err="1"/>
              <a:t>thế</a:t>
            </a:r>
            <a:r>
              <a:rPr lang="en-US" sz="1800" dirty="0"/>
              <a:t> </a:t>
            </a:r>
            <a:r>
              <a:rPr lang="en-US" sz="1800" dirty="0" err="1"/>
              <a:t>nào</a:t>
            </a:r>
            <a:r>
              <a:rPr lang="en-US" sz="1800" dirty="0"/>
              <a:t>?</a:t>
            </a:r>
          </a:p>
          <a:p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ngôi</a:t>
            </a:r>
            <a:r>
              <a:rPr lang="en-US" sz="1800" dirty="0"/>
              <a:t> </a:t>
            </a:r>
            <a:r>
              <a:rPr lang="en-US" sz="1800" dirty="0" err="1"/>
              <a:t>chùa</a:t>
            </a:r>
            <a:r>
              <a:rPr lang="en-US" sz="1800" dirty="0"/>
              <a:t> </a:t>
            </a:r>
            <a:r>
              <a:rPr lang="en-US" sz="1800" dirty="0" err="1"/>
              <a:t>cũ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5.Hà </a:t>
            </a:r>
            <a:r>
              <a:rPr lang="en-US" sz="1800" dirty="0" err="1"/>
              <a:t>Nội</a:t>
            </a:r>
            <a:r>
              <a:rPr lang="en-US" sz="1800" dirty="0"/>
              <a:t> </a:t>
            </a:r>
            <a:r>
              <a:rPr lang="en-US" sz="1800" dirty="0" err="1"/>
              <a:t>thế</a:t>
            </a:r>
            <a:r>
              <a:rPr lang="en-US" sz="1800" dirty="0"/>
              <a:t> </a:t>
            </a:r>
            <a:r>
              <a:rPr lang="en-US" sz="1800" dirty="0" err="1"/>
              <a:t>nào</a:t>
            </a:r>
            <a:r>
              <a:rPr lang="en-US" sz="1800" dirty="0"/>
              <a:t>?</a:t>
            </a:r>
          </a:p>
          <a:p>
            <a:r>
              <a:rPr lang="en-US" sz="1800" dirty="0" err="1"/>
              <a:t>Hà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</a:t>
            </a:r>
            <a:r>
              <a:rPr lang="en-US" sz="1800" dirty="0" err="1"/>
              <a:t>nổi</a:t>
            </a:r>
            <a:r>
              <a:rPr lang="en-US" sz="1800" dirty="0"/>
              <a:t> </a:t>
            </a:r>
            <a:r>
              <a:rPr lang="en-US" sz="1800" dirty="0" err="1"/>
              <a:t>tiếng</a:t>
            </a:r>
            <a:r>
              <a:rPr lang="en-US" sz="1800" dirty="0"/>
              <a:t>.</a:t>
            </a:r>
          </a:p>
          <a:p>
            <a:r>
              <a:rPr lang="en-US" sz="1800" dirty="0"/>
              <a:t>6. </a:t>
            </a:r>
            <a:r>
              <a:rPr lang="en-US" sz="1800" dirty="0" err="1"/>
              <a:t>Hà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phố</a:t>
            </a:r>
            <a:r>
              <a:rPr lang="en-US" sz="1800" dirty="0"/>
              <a:t> </a:t>
            </a:r>
            <a:r>
              <a:rPr lang="en-US" sz="1800" dirty="0" err="1"/>
              <a:t>thế</a:t>
            </a:r>
            <a:r>
              <a:rPr lang="en-US" sz="1800" dirty="0"/>
              <a:t> </a:t>
            </a:r>
            <a:r>
              <a:rPr lang="en-US" sz="1800" dirty="0" err="1"/>
              <a:t>nào</a:t>
            </a:r>
            <a:r>
              <a:rPr lang="en-US" sz="1800" dirty="0"/>
              <a:t>?</a:t>
            </a:r>
          </a:p>
          <a:p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phố</a:t>
            </a:r>
            <a:r>
              <a:rPr lang="en-US" sz="1800" dirty="0"/>
              <a:t> </a:t>
            </a:r>
            <a:r>
              <a:rPr lang="en-US" sz="1800" dirty="0" err="1"/>
              <a:t>nổi</a:t>
            </a:r>
            <a:r>
              <a:rPr lang="en-US" sz="1800" dirty="0"/>
              <a:t> </a:t>
            </a:r>
            <a:r>
              <a:rPr lang="en-US" sz="1800" dirty="0" err="1"/>
              <a:t>tiếng</a:t>
            </a:r>
            <a:endParaRPr lang="en-US" sz="1800" dirty="0"/>
          </a:p>
          <a:p>
            <a:r>
              <a:rPr lang="en-US" sz="1800" dirty="0"/>
              <a:t>7. </a:t>
            </a:r>
            <a:r>
              <a:rPr lang="en-US" sz="1800" dirty="0" err="1"/>
              <a:t>Ecopark</a:t>
            </a:r>
            <a:r>
              <a:rPr lang="en-US" sz="1800" dirty="0"/>
              <a:t> </a:t>
            </a:r>
            <a:r>
              <a:rPr lang="en-US" sz="1800" dirty="0" err="1"/>
              <a:t>thế</a:t>
            </a:r>
            <a:r>
              <a:rPr lang="en-US" sz="1800" dirty="0"/>
              <a:t> </a:t>
            </a:r>
            <a:r>
              <a:rPr lang="en-US" sz="1800" dirty="0" err="1"/>
              <a:t>nào</a:t>
            </a:r>
            <a:r>
              <a:rPr lang="en-US" sz="1800" dirty="0"/>
              <a:t>?</a:t>
            </a:r>
            <a:r>
              <a:rPr lang="ja-JP" altLang="en-US" sz="1800" dirty="0"/>
              <a:t>　</a:t>
            </a:r>
            <a:endParaRPr lang="en-US" sz="1800" dirty="0"/>
          </a:p>
          <a:p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cây</a:t>
            </a:r>
            <a:r>
              <a:rPr lang="en-US" sz="1800" dirty="0"/>
              <a:t> </a:t>
            </a:r>
            <a:r>
              <a:rPr lang="en-US" sz="1800" dirty="0" err="1"/>
              <a:t>xanh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Ecopark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nơi</a:t>
            </a:r>
            <a:r>
              <a:rPr lang="en-US" sz="1800" dirty="0"/>
              <a:t> </a:t>
            </a:r>
            <a:r>
              <a:rPr lang="en-US" sz="1800" dirty="0" err="1"/>
              <a:t>thế</a:t>
            </a:r>
            <a:r>
              <a:rPr lang="en-US" sz="1800" dirty="0"/>
              <a:t> </a:t>
            </a:r>
            <a:r>
              <a:rPr lang="en-US" sz="1800" dirty="0" err="1"/>
              <a:t>nào</a:t>
            </a:r>
            <a:r>
              <a:rPr lang="en-US" sz="1800" dirty="0"/>
              <a:t>?</a:t>
            </a:r>
            <a:r>
              <a:rPr lang="ja-JP" altLang="en-US" sz="1800" dirty="0"/>
              <a:t>　</a:t>
            </a:r>
            <a:endParaRPr lang="en-US" sz="1800" dirty="0"/>
          </a:p>
          <a:p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nơi</a:t>
            </a:r>
            <a:r>
              <a:rPr lang="en-US" sz="1800" dirty="0"/>
              <a:t> </a:t>
            </a: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cây</a:t>
            </a:r>
            <a:r>
              <a:rPr lang="en-US" sz="1800" dirty="0"/>
              <a:t> </a:t>
            </a:r>
            <a:r>
              <a:rPr lang="en-US" sz="1800" dirty="0" err="1"/>
              <a:t>xanh</a:t>
            </a:r>
            <a:r>
              <a:rPr lang="en-US" sz="1800" dirty="0"/>
              <a:t>.</a:t>
            </a:r>
            <a:r>
              <a:rPr lang="ja-JP" altLang="en-US" sz="1800" dirty="0"/>
              <a:t>　　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3747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第４課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季節・料理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5" name="Rounded Rectangle 4"/>
          <p:cNvSpPr/>
          <p:nvPr/>
        </p:nvSpPr>
        <p:spPr>
          <a:xfrm rot="829033">
            <a:off x="9808437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３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0" y="2757324"/>
            <a:ext cx="2613269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　　せつ</a:t>
            </a:r>
            <a:endParaRPr lang="en-US" sz="32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0387" y="2757324"/>
            <a:ext cx="3051723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りょう　　り</a:t>
            </a:r>
            <a:endParaRPr lang="en-US" sz="32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018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5" y="168873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245" y="19986"/>
            <a:ext cx="1838794" cy="2451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28" y="56993"/>
            <a:ext cx="2765708" cy="2071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125" y="56993"/>
            <a:ext cx="3141819" cy="2090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423" y="4527030"/>
            <a:ext cx="2993521" cy="1992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8336" y="3909232"/>
            <a:ext cx="1752600" cy="2609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2158" y="3909232"/>
            <a:ext cx="1676400" cy="2628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885" y="4314591"/>
            <a:ext cx="3097252" cy="1818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ounded Rectangle 9"/>
          <p:cNvSpPr/>
          <p:nvPr/>
        </p:nvSpPr>
        <p:spPr>
          <a:xfrm>
            <a:off x="569069" y="2338583"/>
            <a:ext cx="326841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さむいです。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69069" y="3304720"/>
            <a:ext cx="379306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さむいです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ね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64482" y="2338583"/>
            <a:ext cx="326841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あついです。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64482" y="3304720"/>
            <a:ext cx="379306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さむいです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よ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0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305300" y="787400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東京　は　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どう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ですか。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457700" y="602734"/>
            <a:ext cx="182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とうきょう</a:t>
            </a:r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　　</a:t>
            </a:r>
            <a:endParaRPr lang="en-US" sz="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32600" y="1467643"/>
            <a:ext cx="361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きれいです。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32600" y="2229643"/>
            <a:ext cx="361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にぎやかです。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32600" y="2991643"/>
            <a:ext cx="361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おおきいです。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38500" y="42926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とても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238500" y="5054600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すこし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4500" y="4318000"/>
            <a:ext cx="2133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 dirty="0" err="1"/>
              <a:t>Rất</a:t>
            </a:r>
            <a:r>
              <a:rPr lang="en-US" sz="3200" dirty="0"/>
              <a:t>, </a:t>
            </a:r>
            <a:r>
              <a:rPr lang="en-US" sz="3200" dirty="0" err="1"/>
              <a:t>lắm</a:t>
            </a:r>
            <a:endParaRPr lang="en-US" sz="1400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524500" y="5080000"/>
            <a:ext cx="3733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3200" dirty="0" err="1">
                <a:latin typeface="NtMotoyaKyotai" panose="02020200000000000000" pitchFamily="18" charset="-128"/>
                <a:ea typeface="NtMotoyaKyotai" panose="02020200000000000000" pitchFamily="18" charset="-128"/>
              </a:rPr>
              <a:t>hơi</a:t>
            </a:r>
            <a:r>
              <a:rPr lang="en-US" altLang="ja-JP" sz="32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 </a:t>
            </a:r>
            <a:r>
              <a:rPr lang="en-US" altLang="ja-JP" sz="3200" dirty="0" err="1">
                <a:latin typeface="NtMotoyaKyotai" panose="02020200000000000000" pitchFamily="18" charset="-128"/>
                <a:ea typeface="NtMotoyaKyotai" panose="02020200000000000000" pitchFamily="18" charset="-128"/>
              </a:rPr>
              <a:t>hơi</a:t>
            </a:r>
            <a:r>
              <a:rPr lang="en-US" altLang="ja-JP" sz="32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, </a:t>
            </a:r>
            <a:r>
              <a:rPr lang="en-US" altLang="ja-JP" sz="3200" dirty="0" err="1">
                <a:latin typeface="NtMotoyaKyotai" panose="02020200000000000000" pitchFamily="18" charset="-128"/>
                <a:ea typeface="NtMotoyaKyotai" panose="02020200000000000000" pitchFamily="18" charset="-128"/>
              </a:rPr>
              <a:t>một</a:t>
            </a:r>
            <a:r>
              <a:rPr lang="en-US" altLang="ja-JP" sz="32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 </a:t>
            </a:r>
            <a:r>
              <a:rPr lang="en-US" altLang="ja-JP" sz="3200" dirty="0" err="1">
                <a:latin typeface="NtMotoyaKyotai" panose="02020200000000000000" pitchFamily="18" charset="-128"/>
                <a:ea typeface="NtMotoyaKyotai" panose="02020200000000000000" pitchFamily="18" charset="-128"/>
              </a:rPr>
              <a:t>chút</a:t>
            </a:r>
            <a:endParaRPr lang="en-US" sz="12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238500" y="42926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とても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162300" y="4064000"/>
            <a:ext cx="2362200" cy="1981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77862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5" y="2594769"/>
            <a:ext cx="2619375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55" y="4521201"/>
            <a:ext cx="2628900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Oval Callout 14"/>
          <p:cNvSpPr/>
          <p:nvPr/>
        </p:nvSpPr>
        <p:spPr>
          <a:xfrm rot="20862256">
            <a:off x="1204311" y="1262195"/>
            <a:ext cx="3485710" cy="1676400"/>
          </a:xfrm>
          <a:prstGeom prst="wedgeEllipseCallout">
            <a:avLst>
              <a:gd name="adj1" fmla="val 20104"/>
              <a:gd name="adj2" fmla="val 12624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Phó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bổ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sung </a:t>
            </a:r>
          </a:p>
          <a:p>
            <a:pPr algn="ctr">
              <a:defRPr/>
            </a:pP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ý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nghĩa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cho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b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tính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&amp;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động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endParaRPr lang="en-US" sz="2000" b="1" i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417 L 0.125 -0.39838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09166 -0.1803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2" grpId="1"/>
      <p:bldP spid="12" grpId="2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551" y="376472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551" y="2430124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551" y="4483776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19200" y="762000"/>
            <a:ext cx="678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なっとう　は　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どう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ですか。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62200" y="1524000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おいしくないです。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602043" y="2271634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たかくないです。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85800" y="42672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あまり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819400" y="4648200"/>
            <a:ext cx="21336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＋～じゃありません／～くないです。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9600" y="4038600"/>
            <a:ext cx="2362200" cy="1981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Callout 12"/>
          <p:cNvSpPr/>
          <p:nvPr/>
        </p:nvSpPr>
        <p:spPr>
          <a:xfrm rot="21128968">
            <a:off x="30686" y="1392311"/>
            <a:ext cx="2835275" cy="1788189"/>
          </a:xfrm>
          <a:prstGeom prst="wedgeEllipseCallout">
            <a:avLst>
              <a:gd name="adj1" fmla="val 11449"/>
              <a:gd name="adj2" fmla="val 10138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Những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phó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luôn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đi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với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b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thể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phủ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định</a:t>
            </a:r>
            <a:endParaRPr lang="en-US" sz="2000" b="1" i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334000" y="4292600"/>
            <a:ext cx="2819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/>
              <a:t>Không </a:t>
            </a:r>
            <a:r>
              <a:rPr lang="ja-JP" altLang="en-US" sz="3200"/>
              <a:t>～</a:t>
            </a:r>
            <a:r>
              <a:rPr lang="en-US" sz="3200"/>
              <a:t> lắm</a:t>
            </a:r>
            <a:endParaRPr lang="en-US" sz="140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85800" y="4257675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あまり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369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208 L 0.05989 -0.29213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/>
      <p:bldP spid="12" grpId="0" animBg="1"/>
      <p:bldP spid="13" grpId="0" animBg="1"/>
      <p:bldP spid="15" grpId="0"/>
      <p:bldP spid="16" grpId="0"/>
      <p:bldP spid="1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112" y="868680"/>
            <a:ext cx="10457688" cy="5308283"/>
          </a:xfrm>
        </p:spPr>
        <p:txBody>
          <a:bodyPr/>
          <a:lstStyle/>
          <a:p>
            <a:r>
              <a:rPr lang="ja-JP" altLang="en-US" dirty="0"/>
              <a:t>ベトナム　は　とても　あついです。</a:t>
            </a:r>
            <a:endParaRPr lang="en-US" altLang="ja-JP" dirty="0"/>
          </a:p>
          <a:p>
            <a:r>
              <a:rPr lang="ja-JP" altLang="en-US" dirty="0"/>
              <a:t>ベトナム　は　すこし　あついです。</a:t>
            </a:r>
            <a:endParaRPr lang="en-US" altLang="ja-JP" dirty="0"/>
          </a:p>
          <a:p>
            <a:r>
              <a:rPr lang="ja-JP" altLang="en-US" dirty="0"/>
              <a:t>ベトナム　は　あまり　あつくないです。</a:t>
            </a:r>
            <a:endParaRPr lang="en-US" altLang="ja-JP" dirty="0"/>
          </a:p>
          <a:p>
            <a:r>
              <a:rPr lang="ja-JP" altLang="en-US" dirty="0"/>
              <a:t>ベトナム　は　なつ、とても　あついです。</a:t>
            </a:r>
            <a:endParaRPr lang="en-US" altLang="ja-JP" dirty="0"/>
          </a:p>
          <a:p>
            <a:r>
              <a:rPr lang="ja-JP" altLang="en-US" dirty="0"/>
              <a:t>ハノイ　は　８がつ、　あまり　すずしくないです。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わたしのまち　は　１２がつ、あめがおおいです。</a:t>
            </a:r>
            <a:endParaRPr lang="en-US" altLang="ja-JP" dirty="0"/>
          </a:p>
          <a:p>
            <a:r>
              <a:rPr lang="ja-JP" altLang="en-US" dirty="0"/>
              <a:t>わたしのくに　は　２がつ、　とても　さむいです。</a:t>
            </a:r>
            <a:endParaRPr lang="en-US" altLang="ja-JP" dirty="0"/>
          </a:p>
          <a:p>
            <a:r>
              <a:rPr lang="ja-JP" altLang="en-US" dirty="0"/>
              <a:t>ホーチミン　は　ふゆ、あまり　さむくないです。</a:t>
            </a:r>
            <a:endParaRPr lang="en-US" altLang="ja-JP" dirty="0"/>
          </a:p>
          <a:p>
            <a:r>
              <a:rPr lang="en-US" dirty="0">
                <a:solidFill>
                  <a:srgbClr val="FF0000"/>
                </a:solidFill>
              </a:rPr>
              <a:t>Place</a:t>
            </a:r>
            <a:r>
              <a:rPr lang="ja-JP" altLang="en-US" dirty="0">
                <a:solidFill>
                  <a:srgbClr val="FF0000"/>
                </a:solidFill>
              </a:rPr>
              <a:t>　は　</a:t>
            </a:r>
            <a:r>
              <a:rPr lang="en-US" altLang="ja-JP" dirty="0">
                <a:solidFill>
                  <a:srgbClr val="FF0000"/>
                </a:solidFill>
              </a:rPr>
              <a:t>TIME</a:t>
            </a:r>
            <a:r>
              <a:rPr lang="ja-JP" altLang="en-US" dirty="0">
                <a:solidFill>
                  <a:srgbClr val="FF0000"/>
                </a:solidFill>
              </a:rPr>
              <a:t>（</a:t>
            </a:r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>
                <a:solidFill>
                  <a:srgbClr val="FF0000"/>
                </a:solidFill>
              </a:rPr>
              <a:t>月、なつ、一ねんじゅう、・・・）、</a:t>
            </a:r>
            <a:r>
              <a:rPr lang="en-US" altLang="ja-JP" dirty="0">
                <a:solidFill>
                  <a:srgbClr val="FF0000"/>
                </a:solidFill>
              </a:rPr>
              <a:t>A</a:t>
            </a:r>
            <a:r>
              <a:rPr lang="ja-JP" altLang="en-US" dirty="0">
                <a:solidFill>
                  <a:srgbClr val="FF0000"/>
                </a:solidFill>
              </a:rPr>
              <a:t>です。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おきなわ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>
                <a:solidFill>
                  <a:schemeClr val="tx1"/>
                </a:solidFill>
              </a:rPr>
              <a:t>いちねんじゅう、あついです</a:t>
            </a:r>
            <a:r>
              <a:rPr lang="ja-JP" altLang="en-US" dirty="0">
                <a:solidFill>
                  <a:srgbClr val="FF0000"/>
                </a:solidFill>
              </a:rPr>
              <a:t>。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7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ダットさん：まいにち、あついですね。</a:t>
            </a:r>
            <a:endParaRPr lang="en-US" altLang="ja-JP" dirty="0"/>
          </a:p>
          <a:p>
            <a:r>
              <a:rPr lang="ja-JP" altLang="en-US" dirty="0"/>
              <a:t>タイさん：そうですね。ダットさんの国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en-US" altLang="ja-JP" dirty="0"/>
              <a:t>8</a:t>
            </a:r>
            <a:r>
              <a:rPr lang="ja-JP" altLang="en-US" dirty="0"/>
              <a:t>月、あついですか。</a:t>
            </a:r>
            <a:endParaRPr lang="en-US" altLang="ja-JP" dirty="0"/>
          </a:p>
          <a:p>
            <a:r>
              <a:rPr lang="ja-JP" altLang="en-US" dirty="0"/>
              <a:t>ダットさん：→　はい、とても　あついです。</a:t>
            </a:r>
            <a:endParaRPr lang="en-US" altLang="ja-JP" dirty="0"/>
          </a:p>
          <a:p>
            <a:r>
              <a:rPr lang="ja-JP" altLang="en-US" dirty="0"/>
              <a:t>　　　　　　→　いいえ、あまり　あつくないです。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50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9536"/>
            <a:ext cx="10515600" cy="5317427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ハノイで　なつに　なにをたべますか／のみますか。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Place</a:t>
            </a:r>
            <a:r>
              <a:rPr lang="ja-JP" altLang="en-US" dirty="0">
                <a:solidFill>
                  <a:srgbClr val="FF0000"/>
                </a:solidFill>
              </a:rPr>
              <a:t>　で　</a:t>
            </a:r>
            <a:r>
              <a:rPr lang="en-US" altLang="ja-JP" dirty="0">
                <a:solidFill>
                  <a:srgbClr val="FF0000"/>
                </a:solidFill>
              </a:rPr>
              <a:t>Time</a:t>
            </a:r>
            <a:r>
              <a:rPr lang="ja-JP" altLang="en-US" dirty="0">
                <a:solidFill>
                  <a:srgbClr val="FF0000"/>
                </a:solidFill>
              </a:rPr>
              <a:t>　（はる、なつ、あき、ふゆ、あついひ、さむい日）に　なにをたべますか／のみますか。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チェーをたべます。</a:t>
            </a:r>
            <a:endParaRPr lang="en-US" altLang="ja-JP" dirty="0"/>
          </a:p>
          <a:p>
            <a:r>
              <a:rPr lang="ja-JP" altLang="en-US" dirty="0"/>
              <a:t>チェーはなんですか。</a:t>
            </a:r>
            <a:endParaRPr lang="en-US" altLang="ja-JP" dirty="0"/>
          </a:p>
          <a:p>
            <a:r>
              <a:rPr lang="ja-JP" altLang="en-US" dirty="0"/>
              <a:t>あまい　りょうりです。</a:t>
            </a:r>
            <a:endParaRPr lang="en-US" altLang="ja-JP" dirty="0"/>
          </a:p>
          <a:p>
            <a:r>
              <a:rPr lang="ja-JP" altLang="en-US" dirty="0"/>
              <a:t>チェーは　どんな　りょうりですか。</a:t>
            </a:r>
            <a:endParaRPr lang="en-US" altLang="ja-JP" dirty="0"/>
          </a:p>
          <a:p>
            <a:r>
              <a:rPr lang="ja-JP" altLang="en-US" dirty="0"/>
              <a:t>　　　　　おいしい　りょうりです。</a:t>
            </a:r>
            <a:endParaRPr lang="en-US" altLang="ja-JP" dirty="0"/>
          </a:p>
          <a:p>
            <a:r>
              <a:rPr lang="ja-JP" altLang="en-US" dirty="0"/>
              <a:t>チェーは　どうですか。</a:t>
            </a:r>
            <a:endParaRPr lang="en-US" altLang="ja-JP" dirty="0"/>
          </a:p>
          <a:p>
            <a:r>
              <a:rPr lang="ja-JP" altLang="en-US" dirty="0"/>
              <a:t>　　　　おいしいです。</a:t>
            </a:r>
            <a:endParaRPr lang="en-US" altLang="ja-JP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92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7518">
            <a:off x="8192945" y="3641490"/>
            <a:ext cx="3703135" cy="2464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685800" y="1121569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495300" y="2840833"/>
            <a:ext cx="441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tốt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bụng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381500" y="2840833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xinh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nữa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901700" y="4411663"/>
            <a:ext cx="6400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Trường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FPT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705100" y="5984874"/>
            <a:ext cx="441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lắm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nhưng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04800" y="516731"/>
            <a:ext cx="6400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A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さんは　どんな　人ですか。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685800" y="1701800"/>
            <a:ext cx="6400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A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さんは しんせつな 人です。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2349500" y="2286001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そして、きれいです。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901700" y="3827463"/>
            <a:ext cx="6400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FPT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大学は　どうですか。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990600" y="4876799"/>
            <a:ext cx="8839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あまり　おおきくないですが、</a:t>
            </a:r>
            <a:br>
              <a:rPr lang="en-US" altLang="ja-JP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</a:b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とても　あたらしいです。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9581">
            <a:off x="8769275" y="40349"/>
            <a:ext cx="3327860" cy="2038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271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3960" y="1011809"/>
            <a:ext cx="10515600" cy="4351338"/>
          </a:xfrm>
        </p:spPr>
        <p:txBody>
          <a:bodyPr/>
          <a:lstStyle/>
          <a:p>
            <a:r>
              <a:rPr lang="en-US" altLang="ja-JP" dirty="0">
                <a:solidFill>
                  <a:schemeClr val="accent1"/>
                </a:solidFill>
              </a:rPr>
              <a:t>N</a:t>
            </a:r>
            <a:r>
              <a:rPr lang="ja-JP" altLang="en-US" dirty="0">
                <a:solidFill>
                  <a:schemeClr val="accent1"/>
                </a:solidFill>
              </a:rPr>
              <a:t>（まち、くに）</a:t>
            </a:r>
            <a:r>
              <a:rPr lang="ja-JP" altLang="en-US" dirty="0">
                <a:solidFill>
                  <a:schemeClr val="accent4"/>
                </a:solidFill>
              </a:rPr>
              <a:t>は</a:t>
            </a:r>
            <a:r>
              <a:rPr lang="ja-JP" altLang="en-US" dirty="0">
                <a:solidFill>
                  <a:schemeClr val="accent1"/>
                </a:solidFill>
              </a:rPr>
              <a:t>（はる／なつ／あき／ふゆ／</a:t>
            </a:r>
            <a:r>
              <a:rPr lang="en-US" altLang="ja-JP" dirty="0">
                <a:solidFill>
                  <a:schemeClr val="accent1"/>
                </a:solidFill>
              </a:rPr>
              <a:t>…</a:t>
            </a:r>
            <a:r>
              <a:rPr lang="ja-JP" altLang="en-US" dirty="0">
                <a:solidFill>
                  <a:schemeClr val="accent1"/>
                </a:solidFill>
              </a:rPr>
              <a:t>がつ／いちねんじゅう）、</a:t>
            </a:r>
            <a:r>
              <a:rPr lang="en-US" altLang="ja-JP" dirty="0">
                <a:solidFill>
                  <a:schemeClr val="accent1"/>
                </a:solidFill>
              </a:rPr>
              <a:t>A</a:t>
            </a:r>
            <a:r>
              <a:rPr lang="ja-JP" altLang="en-US" dirty="0">
                <a:solidFill>
                  <a:schemeClr val="accent1"/>
                </a:solidFill>
              </a:rPr>
              <a:t>です。</a:t>
            </a:r>
            <a:endParaRPr lang="en-US" altLang="ja-JP" dirty="0">
              <a:solidFill>
                <a:schemeClr val="accent1"/>
              </a:solidFill>
            </a:endParaRPr>
          </a:p>
          <a:p>
            <a:r>
              <a:rPr lang="en-US" altLang="ja-JP" dirty="0">
                <a:solidFill>
                  <a:schemeClr val="accent1"/>
                </a:solidFill>
              </a:rPr>
              <a:t>N</a:t>
            </a:r>
            <a:r>
              <a:rPr lang="ja-JP" altLang="en-US" dirty="0">
                <a:solidFill>
                  <a:schemeClr val="accent1"/>
                </a:solidFill>
              </a:rPr>
              <a:t>（まち、くに）</a:t>
            </a:r>
            <a:r>
              <a:rPr lang="ja-JP" altLang="en-US" dirty="0">
                <a:solidFill>
                  <a:schemeClr val="accent4"/>
                </a:solidFill>
              </a:rPr>
              <a:t>も</a:t>
            </a:r>
            <a:r>
              <a:rPr lang="ja-JP" altLang="en-US" dirty="0">
                <a:solidFill>
                  <a:schemeClr val="accent1"/>
                </a:solidFill>
              </a:rPr>
              <a:t>（はる／なつ／あき／ふゆ／</a:t>
            </a:r>
            <a:r>
              <a:rPr lang="en-US" altLang="ja-JP" dirty="0">
                <a:solidFill>
                  <a:schemeClr val="accent1"/>
                </a:solidFill>
              </a:rPr>
              <a:t>…</a:t>
            </a:r>
            <a:r>
              <a:rPr lang="ja-JP" altLang="en-US" dirty="0">
                <a:solidFill>
                  <a:schemeClr val="accent1"/>
                </a:solidFill>
              </a:rPr>
              <a:t>がつ／いちねんじゅう）、</a:t>
            </a:r>
            <a:r>
              <a:rPr lang="en-US" altLang="ja-JP" dirty="0">
                <a:solidFill>
                  <a:schemeClr val="accent1"/>
                </a:solidFill>
              </a:rPr>
              <a:t>A</a:t>
            </a:r>
            <a:r>
              <a:rPr lang="ja-JP" altLang="en-US" dirty="0">
                <a:solidFill>
                  <a:schemeClr val="accent1"/>
                </a:solidFill>
              </a:rPr>
              <a:t>ですか。</a:t>
            </a:r>
            <a:endParaRPr lang="en-US" altLang="ja-JP" dirty="0">
              <a:solidFill>
                <a:schemeClr val="accent1"/>
              </a:solidFill>
            </a:endParaRPr>
          </a:p>
          <a:p>
            <a:endParaRPr lang="en-US" dirty="0"/>
          </a:p>
          <a:p>
            <a:r>
              <a:rPr lang="ja-JP" altLang="en-US" dirty="0"/>
              <a:t>ホーチミンはいちねんじゅう、あたたかいです。</a:t>
            </a:r>
            <a:endParaRPr lang="en-US" altLang="ja-JP" dirty="0"/>
          </a:p>
          <a:p>
            <a:r>
              <a:rPr lang="ja-JP" altLang="en-US" dirty="0"/>
              <a:t>わたしのまちは、ふゆ、とてもさむいです。</a:t>
            </a:r>
            <a:endParaRPr lang="en-US" altLang="ja-JP" dirty="0"/>
          </a:p>
          <a:p>
            <a:r>
              <a:rPr lang="en-US" altLang="ja-JP" dirty="0"/>
              <a:t>Hanoi</a:t>
            </a:r>
            <a:r>
              <a:rPr lang="ja-JP" altLang="en-US" dirty="0"/>
              <a:t>は、６がつ、あめがおおいです。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0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N</a:t>
            </a:r>
            <a:r>
              <a:rPr lang="ja-JP" altLang="en-US" dirty="0"/>
              <a:t>（まち）は</a:t>
            </a:r>
            <a:r>
              <a:rPr lang="en-US" altLang="ja-JP" dirty="0"/>
              <a:t>N</a:t>
            </a:r>
            <a:r>
              <a:rPr lang="ja-JP" altLang="en-US" dirty="0"/>
              <a:t>（くに）の</a:t>
            </a:r>
            <a:r>
              <a:rPr lang="en-US" altLang="ja-JP" dirty="0"/>
              <a:t>N</a:t>
            </a:r>
            <a:r>
              <a:rPr lang="ja-JP" altLang="en-US" dirty="0"/>
              <a:t>（ひがし・にし・みなみ・きた・まんなか）です。</a:t>
            </a:r>
            <a:endParaRPr lang="en-US" altLang="ja-JP" dirty="0"/>
          </a:p>
          <a:p>
            <a:r>
              <a:rPr lang="ja-JP" altLang="en-US" dirty="0"/>
              <a:t>とうきょうはにほんのきたです。</a:t>
            </a:r>
            <a:endParaRPr lang="en-US" altLang="ja-JP" dirty="0"/>
          </a:p>
          <a:p>
            <a:r>
              <a:rPr lang="en-US" altLang="ja-JP" dirty="0"/>
              <a:t>HUE</a:t>
            </a:r>
            <a:r>
              <a:rPr lang="ja-JP" altLang="en-US" dirty="0"/>
              <a:t>はべとナムのまんなかです。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35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ở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xanh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yên</a:t>
            </a:r>
            <a:r>
              <a:rPr lang="en-US" dirty="0"/>
              <a:t> </a:t>
            </a:r>
            <a:r>
              <a:rPr lang="en-US" dirty="0" err="1"/>
              <a:t>tĩnh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cay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ngon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HCM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nóng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ngôi</a:t>
            </a:r>
            <a:r>
              <a:rPr lang="en-US" dirty="0"/>
              <a:t> </a:t>
            </a:r>
            <a:r>
              <a:rPr lang="en-US" dirty="0" err="1"/>
              <a:t>chùa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cổ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bus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lâu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Mất</a:t>
            </a:r>
            <a:r>
              <a:rPr lang="en-US" dirty="0"/>
              <a:t> 2 </a:t>
            </a:r>
            <a:r>
              <a:rPr lang="en-US" dirty="0" err="1"/>
              <a:t>tiếng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Sushi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tiếng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07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 dirty="0"/>
              <a:t>１．わたし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おおきい　だい　がく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　べんきょうします。</a:t>
            </a:r>
            <a:endParaRPr lang="en-US" altLang="ja-JP" dirty="0"/>
          </a:p>
          <a:p>
            <a:r>
              <a:rPr lang="en-US" dirty="0"/>
              <a:t>2.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xanh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yên</a:t>
            </a:r>
            <a:r>
              <a:rPr lang="en-US" dirty="0"/>
              <a:t> </a:t>
            </a:r>
            <a:r>
              <a:rPr lang="en-US" dirty="0" err="1"/>
              <a:t>tĩnh</a:t>
            </a:r>
            <a:endParaRPr lang="en-US" dirty="0"/>
          </a:p>
          <a:p>
            <a:r>
              <a:rPr lang="ja-JP" altLang="en-US" dirty="0"/>
              <a:t>わたしの　まち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みどり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　おおい　まちです。そして、しずか</a:t>
            </a:r>
            <a:r>
              <a:rPr lang="ja-JP" altLang="en-US" dirty="0">
                <a:solidFill>
                  <a:srgbClr val="FF0000"/>
                </a:solidFill>
              </a:rPr>
              <a:t>な</a:t>
            </a:r>
            <a:r>
              <a:rPr lang="ja-JP" altLang="en-US" dirty="0"/>
              <a:t>　まちです。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cay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ngon</a:t>
            </a:r>
            <a:r>
              <a:rPr lang="ja-JP" altLang="en-US" dirty="0"/>
              <a:t>　このりょうりは　からいですが、おいしいです。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HCM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nóng</a:t>
            </a:r>
            <a:r>
              <a:rPr lang="ja-JP" altLang="en-US" dirty="0"/>
              <a:t>　</a:t>
            </a:r>
            <a:r>
              <a:rPr lang="en-US" altLang="ja-JP" dirty="0"/>
              <a:t>HCM</a:t>
            </a:r>
            <a:r>
              <a:rPr lang="ja-JP" altLang="en-US" dirty="0"/>
              <a:t>は　いちねんじゅう、あつい　まちです。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altLang="ja-JP" dirty="0"/>
              <a:t>Thu</a:t>
            </a:r>
            <a:r>
              <a:rPr lang="ja-JP" altLang="en-US" dirty="0"/>
              <a:t> </a:t>
            </a:r>
            <a:r>
              <a:rPr lang="en-US" altLang="ja-JP" dirty="0"/>
              <a:t>5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ngôi</a:t>
            </a:r>
            <a:r>
              <a:rPr lang="en-US" dirty="0"/>
              <a:t> </a:t>
            </a:r>
            <a:r>
              <a:rPr lang="en-US" dirty="0" err="1"/>
              <a:t>chùa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ja-JP" altLang="en-US" dirty="0"/>
              <a:t>　もくようび、とても　ふるい　おてらへ　いきます。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bus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lâu</a:t>
            </a:r>
            <a:r>
              <a:rPr lang="ja-JP" altLang="en-US" dirty="0"/>
              <a:t>？　あなたの　うちから　がっこうまで　バスで　どのくらいですか。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Mất</a:t>
            </a:r>
            <a:r>
              <a:rPr lang="en-US" dirty="0"/>
              <a:t> 2 </a:t>
            </a:r>
            <a:r>
              <a:rPr lang="en-US" dirty="0" err="1"/>
              <a:t>tiếng</a:t>
            </a:r>
            <a:r>
              <a:rPr lang="ja-JP" altLang="en-US" dirty="0"/>
              <a:t>　２じかん（くらい）です。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Sushi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ja-JP" altLang="en-US" dirty="0"/>
              <a:t>　すしは　ゆうめい</a:t>
            </a:r>
            <a:r>
              <a:rPr lang="ja-JP" altLang="en-US" dirty="0">
                <a:solidFill>
                  <a:srgbClr val="FF0000"/>
                </a:solidFill>
              </a:rPr>
              <a:t>な</a:t>
            </a:r>
            <a:r>
              <a:rPr lang="ja-JP" altLang="en-US" dirty="0"/>
              <a:t>　りょうりです。</a:t>
            </a:r>
            <a:endParaRPr lang="en-US" dirty="0"/>
          </a:p>
          <a:p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57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ja-JP" altLang="en-US" dirty="0"/>
              <a:t>１．べきん（　　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）ちゅうごく（　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　　）ひがしです。</a:t>
            </a:r>
            <a:endParaRPr lang="en-US" altLang="ja-JP" dirty="0"/>
          </a:p>
          <a:p>
            <a:r>
              <a:rPr lang="ja-JP" altLang="en-US" dirty="0"/>
              <a:t>２．にほん（　</a:t>
            </a:r>
            <a:r>
              <a:rPr lang="ja-JP" altLang="en-US" dirty="0">
                <a:solidFill>
                  <a:srgbClr val="FF0000"/>
                </a:solidFill>
              </a:rPr>
              <a:t>から</a:t>
            </a:r>
            <a:r>
              <a:rPr lang="ja-JP" altLang="en-US" dirty="0"/>
              <a:t>　　）イタリア（　</a:t>
            </a:r>
            <a:r>
              <a:rPr lang="ja-JP" altLang="en-US" dirty="0">
                <a:solidFill>
                  <a:srgbClr val="FF0000"/>
                </a:solidFill>
              </a:rPr>
              <a:t>まで</a:t>
            </a:r>
            <a:r>
              <a:rPr lang="ja-JP" altLang="en-US" dirty="0"/>
              <a:t>　　）ひこうき（　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　　）どのくらいですか。</a:t>
            </a:r>
            <a:endParaRPr lang="en-US" altLang="ja-JP" dirty="0"/>
          </a:p>
          <a:p>
            <a:r>
              <a:rPr lang="ja-JP" altLang="en-US" dirty="0"/>
              <a:t>３．わたし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まち（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　　　）おおきいおてら（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　　　）あります。</a:t>
            </a:r>
            <a:endParaRPr lang="en-US" altLang="ja-JP" dirty="0"/>
          </a:p>
          <a:p>
            <a:r>
              <a:rPr lang="ja-JP" altLang="en-US" dirty="0"/>
              <a:t>４．きょう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すずしいですね。</a:t>
            </a:r>
            <a:endParaRPr lang="en-US" altLang="ja-JP" dirty="0"/>
          </a:p>
          <a:p>
            <a:r>
              <a:rPr lang="ja-JP" altLang="en-US" dirty="0"/>
              <a:t>　　そうですね（　</a:t>
            </a:r>
            <a:r>
              <a:rPr lang="ja-JP" altLang="en-US" dirty="0">
                <a:solidFill>
                  <a:srgbClr val="FF0000"/>
                </a:solidFill>
              </a:rPr>
              <a:t>ｘ</a:t>
            </a:r>
            <a:r>
              <a:rPr lang="ja-JP" altLang="en-US" dirty="0"/>
              <a:t>　　）。</a:t>
            </a:r>
            <a:endParaRPr lang="en-US" altLang="ja-JP" dirty="0"/>
          </a:p>
          <a:p>
            <a:r>
              <a:rPr lang="ja-JP" altLang="en-US" dirty="0"/>
              <a:t>５．わたし（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　　　）くに（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　　）４月（　</a:t>
            </a:r>
            <a:r>
              <a:rPr lang="ja-JP" altLang="en-US" dirty="0">
                <a:solidFill>
                  <a:srgbClr val="FF0000"/>
                </a:solidFill>
              </a:rPr>
              <a:t>ｘ</a:t>
            </a:r>
            <a:r>
              <a:rPr lang="ja-JP" altLang="en-US" dirty="0"/>
              <a:t>　　）あたたかいです。</a:t>
            </a:r>
            <a:endParaRPr lang="en-US" altLang="ja-JP" dirty="0"/>
          </a:p>
          <a:p>
            <a:r>
              <a:rPr lang="ja-JP" altLang="en-US" dirty="0"/>
              <a:t>６．にほん（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　　　）なつ／４月（　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　　）すし（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　　　）たべます。</a:t>
            </a:r>
            <a:endParaRPr lang="en-US" altLang="ja-JP" dirty="0"/>
          </a:p>
          <a:p>
            <a:r>
              <a:rPr lang="ja-JP" altLang="en-US" dirty="0"/>
              <a:t>７．ベトナム（　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　　　）ホーチーミン市（　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　）いちねんじゅう（　　　</a:t>
            </a:r>
            <a:r>
              <a:rPr lang="ja-JP" altLang="en-US" dirty="0">
                <a:solidFill>
                  <a:srgbClr val="FF0000"/>
                </a:solidFill>
              </a:rPr>
              <a:t>ｘ</a:t>
            </a:r>
            <a:r>
              <a:rPr lang="ja-JP" altLang="en-US" dirty="0"/>
              <a:t>）あたたかいです。</a:t>
            </a:r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68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６．このビル（　　　）あまり（きれいです　・　</a:t>
            </a:r>
            <a:r>
              <a:rPr lang="ja-JP" altLang="en-US" dirty="0">
                <a:solidFill>
                  <a:srgbClr val="FF0000"/>
                </a:solidFill>
              </a:rPr>
              <a:t>きれいじゃありません</a:t>
            </a:r>
            <a:r>
              <a:rPr lang="ja-JP" altLang="en-US" dirty="0"/>
              <a:t>）。</a:t>
            </a:r>
            <a:endParaRPr lang="en-US" altLang="ja-JP" dirty="0"/>
          </a:p>
          <a:p>
            <a:r>
              <a:rPr lang="ja-JP" altLang="en-US" dirty="0"/>
              <a:t>７．とうきょうは、なつ、すこし　（</a:t>
            </a:r>
            <a:r>
              <a:rPr lang="ja-JP" altLang="en-US" dirty="0">
                <a:solidFill>
                  <a:srgbClr val="FF0000"/>
                </a:solidFill>
              </a:rPr>
              <a:t>あたたかいです</a:t>
            </a:r>
            <a:r>
              <a:rPr lang="ja-JP" altLang="en-US" dirty="0"/>
              <a:t>　・　あたたかくないです。）</a:t>
            </a:r>
            <a:endParaRPr lang="en-US" altLang="ja-JP" dirty="0"/>
          </a:p>
          <a:p>
            <a:r>
              <a:rPr lang="ja-JP" altLang="en-US" dirty="0"/>
              <a:t>８．このケーキはあまいです。（</a:t>
            </a:r>
            <a:r>
              <a:rPr lang="ja-JP" altLang="en-US" dirty="0">
                <a:solidFill>
                  <a:srgbClr val="FF0000"/>
                </a:solidFill>
              </a:rPr>
              <a:t>そして</a:t>
            </a:r>
            <a:r>
              <a:rPr lang="ja-JP" altLang="en-US" dirty="0"/>
              <a:t>、が）、おいしいです。</a:t>
            </a:r>
            <a:endParaRPr lang="en-US" altLang="ja-JP" dirty="0"/>
          </a:p>
          <a:p>
            <a:r>
              <a:rPr lang="ja-JP" altLang="en-US" dirty="0"/>
              <a:t>９．わたしのくには１月、とてもさむいです。</a:t>
            </a:r>
            <a:r>
              <a:rPr lang="en-US" altLang="ja-JP" dirty="0"/>
              <a:t>A</a:t>
            </a:r>
            <a:r>
              <a:rPr lang="ja-JP" altLang="en-US" dirty="0"/>
              <a:t>さんの国は（</a:t>
            </a:r>
            <a:r>
              <a:rPr lang="ja-JP" altLang="en-US" dirty="0">
                <a:solidFill>
                  <a:srgbClr val="FF0000"/>
                </a:solidFill>
              </a:rPr>
              <a:t>どうですか　</a:t>
            </a:r>
            <a:r>
              <a:rPr lang="ja-JP" altLang="en-US" dirty="0"/>
              <a:t>・　どんなですか）。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33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76" y="938657"/>
            <a:ext cx="10515600" cy="4351338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800" dirty="0" err="1"/>
              <a:t>Tôi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ở </a:t>
            </a:r>
            <a:r>
              <a:rPr lang="en-US" sz="2800" dirty="0" err="1"/>
              <a:t>trường</a:t>
            </a:r>
            <a:r>
              <a:rPr lang="en-US" sz="2800" dirty="0"/>
              <a:t> </a:t>
            </a:r>
            <a:r>
              <a:rPr lang="en-US" sz="2800" dirty="0" err="1"/>
              <a:t>đại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lớn</a:t>
            </a:r>
            <a:endParaRPr lang="en-US" sz="2800" dirty="0"/>
          </a:p>
          <a:p>
            <a:r>
              <a:rPr lang="en-US" sz="2800" dirty="0"/>
              <a:t>2.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phố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tôi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1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phố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cây</a:t>
            </a:r>
            <a:r>
              <a:rPr lang="en-US" sz="2800" dirty="0"/>
              <a:t> </a:t>
            </a:r>
            <a:r>
              <a:rPr lang="en-US" sz="2800" dirty="0" err="1"/>
              <a:t>xanh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yên</a:t>
            </a:r>
            <a:r>
              <a:rPr lang="en-US" sz="2800" dirty="0"/>
              <a:t> </a:t>
            </a:r>
            <a:r>
              <a:rPr lang="en-US" sz="2800" dirty="0" err="1"/>
              <a:t>tĩnh</a:t>
            </a: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 err="1"/>
              <a:t>Món</a:t>
            </a:r>
            <a:r>
              <a:rPr lang="en-US" sz="2800" dirty="0"/>
              <a:t> </a:t>
            </a:r>
            <a:r>
              <a:rPr lang="en-US" sz="2800" dirty="0" err="1"/>
              <a:t>ăn</a:t>
            </a:r>
            <a:r>
              <a:rPr lang="en-US" sz="2800" dirty="0"/>
              <a:t> </a:t>
            </a:r>
            <a:r>
              <a:rPr lang="en-US" sz="2800" dirty="0" err="1"/>
              <a:t>này</a:t>
            </a:r>
            <a:r>
              <a:rPr lang="en-US" sz="2800" dirty="0"/>
              <a:t> cay </a:t>
            </a:r>
            <a:r>
              <a:rPr lang="en-US" sz="2800" dirty="0" err="1"/>
              <a:t>nhưng</a:t>
            </a:r>
            <a:r>
              <a:rPr lang="en-US" sz="2800" dirty="0"/>
              <a:t> </a:t>
            </a:r>
            <a:r>
              <a:rPr lang="en-US" sz="2800" dirty="0" err="1"/>
              <a:t>ngon</a:t>
            </a: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HCM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phố</a:t>
            </a:r>
            <a:r>
              <a:rPr lang="en-US" sz="2800" dirty="0"/>
              <a:t> </a:t>
            </a:r>
            <a:r>
              <a:rPr lang="en-US" sz="2800" dirty="0" err="1"/>
              <a:t>quanh</a:t>
            </a:r>
            <a:r>
              <a:rPr lang="en-US" sz="2800" dirty="0"/>
              <a:t> </a:t>
            </a:r>
            <a:r>
              <a:rPr lang="en-US" sz="2800" dirty="0" err="1"/>
              <a:t>năm</a:t>
            </a:r>
            <a:r>
              <a:rPr lang="en-US" sz="2800" dirty="0"/>
              <a:t> </a:t>
            </a:r>
            <a:r>
              <a:rPr lang="en-US" sz="2800" dirty="0" err="1"/>
              <a:t>nóng</a:t>
            </a:r>
            <a:endParaRPr lang="en-US" sz="2800" dirty="0"/>
          </a:p>
          <a:p>
            <a:pPr marL="457200" indent="-457200">
              <a:buAutoNum type="arabicPeriod"/>
            </a:pPr>
            <a:r>
              <a:rPr lang="en-US" altLang="ja-JP" sz="2800" dirty="0"/>
              <a:t>Thu</a:t>
            </a:r>
            <a:r>
              <a:rPr lang="ja-JP" altLang="en-US" sz="2800" dirty="0"/>
              <a:t> </a:t>
            </a:r>
            <a:r>
              <a:rPr lang="en-US" altLang="ja-JP" sz="2800" dirty="0"/>
              <a:t>5</a:t>
            </a:r>
            <a:r>
              <a:rPr lang="ja-JP" altLang="en-US" sz="2800" dirty="0"/>
              <a:t>、</a:t>
            </a:r>
            <a:r>
              <a:rPr lang="en-US" sz="2800" dirty="0"/>
              <a:t> </a:t>
            </a:r>
            <a:r>
              <a:rPr lang="en-US" sz="2800" dirty="0" err="1"/>
              <a:t>tôi</a:t>
            </a:r>
            <a:r>
              <a:rPr lang="en-US" sz="2800" dirty="0"/>
              <a:t> </a:t>
            </a:r>
            <a:r>
              <a:rPr lang="en-US" sz="2800" dirty="0" err="1"/>
              <a:t>đi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dirty="0" err="1"/>
              <a:t>ngôi</a:t>
            </a:r>
            <a:r>
              <a:rPr lang="en-US" sz="2800" dirty="0"/>
              <a:t> </a:t>
            </a:r>
            <a:r>
              <a:rPr lang="en-US" sz="2800" dirty="0" err="1"/>
              <a:t>chùa</a:t>
            </a:r>
            <a:r>
              <a:rPr lang="en-US" sz="2800" dirty="0"/>
              <a:t> </a:t>
            </a:r>
            <a:r>
              <a:rPr lang="en-US" sz="2800" dirty="0" err="1"/>
              <a:t>rất</a:t>
            </a:r>
            <a:r>
              <a:rPr lang="en-US" sz="2800" dirty="0"/>
              <a:t> </a:t>
            </a:r>
            <a:r>
              <a:rPr lang="en-US" sz="2800" dirty="0" err="1"/>
              <a:t>cổ</a:t>
            </a: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nhà</a:t>
            </a:r>
            <a:r>
              <a:rPr lang="en-US" sz="2800" dirty="0"/>
              <a:t> </a:t>
            </a:r>
            <a:r>
              <a:rPr lang="en-US" sz="2800" dirty="0" err="1"/>
              <a:t>bạn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dirty="0" err="1"/>
              <a:t>trường</a:t>
            </a:r>
            <a:r>
              <a:rPr lang="en-US" sz="2800" dirty="0"/>
              <a:t> </a:t>
            </a:r>
            <a:r>
              <a:rPr lang="en-US" sz="2800" dirty="0" err="1"/>
              <a:t>bằng</a:t>
            </a:r>
            <a:r>
              <a:rPr lang="en-US" sz="2800" dirty="0"/>
              <a:t> </a:t>
            </a:r>
            <a:r>
              <a:rPr lang="en-US" sz="2800" dirty="0" err="1"/>
              <a:t>xe</a:t>
            </a:r>
            <a:r>
              <a:rPr lang="en-US" sz="2800" dirty="0"/>
              <a:t> bus </a:t>
            </a:r>
            <a:r>
              <a:rPr lang="en-US" sz="2800" dirty="0" err="1"/>
              <a:t>hết</a:t>
            </a:r>
            <a:r>
              <a:rPr lang="en-US" sz="2800" dirty="0"/>
              <a:t> </a:t>
            </a:r>
            <a:r>
              <a:rPr lang="en-US" sz="2800" dirty="0" err="1"/>
              <a:t>bao</a:t>
            </a:r>
            <a:r>
              <a:rPr lang="en-US" sz="2800" dirty="0"/>
              <a:t> </a:t>
            </a:r>
            <a:r>
              <a:rPr lang="en-US" sz="2800" dirty="0" err="1"/>
              <a:t>lâu</a:t>
            </a:r>
            <a:endParaRPr lang="en-US" sz="2800" dirty="0"/>
          </a:p>
          <a:p>
            <a:r>
              <a:rPr lang="ja-JP" altLang="en-US" sz="2800" dirty="0"/>
              <a:t>　</a:t>
            </a:r>
            <a:r>
              <a:rPr lang="en-US" sz="2800" dirty="0" err="1"/>
              <a:t>Mất</a:t>
            </a:r>
            <a:r>
              <a:rPr lang="en-US" sz="2800" dirty="0"/>
              <a:t> 2 </a:t>
            </a:r>
            <a:r>
              <a:rPr lang="en-US" sz="2800" dirty="0" err="1"/>
              <a:t>tiếng</a:t>
            </a: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Sushi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món</a:t>
            </a:r>
            <a:r>
              <a:rPr lang="en-US" sz="2800" dirty="0"/>
              <a:t> </a:t>
            </a:r>
            <a:r>
              <a:rPr lang="en-US" sz="2800" dirty="0" err="1"/>
              <a:t>ăn</a:t>
            </a:r>
            <a:r>
              <a:rPr lang="en-US" sz="2800" dirty="0"/>
              <a:t> </a:t>
            </a:r>
            <a:r>
              <a:rPr lang="en-US" sz="2800" dirty="0" err="1"/>
              <a:t>nổi</a:t>
            </a:r>
            <a:r>
              <a:rPr lang="en-US" sz="2800" dirty="0"/>
              <a:t> </a:t>
            </a:r>
            <a:r>
              <a:rPr lang="en-US" sz="2800" dirty="0" err="1"/>
              <a:t>tiếng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84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東京</a:t>
            </a:r>
            <a:endParaRPr lang="en-US" altLang="ja-JP" dirty="0"/>
          </a:p>
          <a:p>
            <a:r>
              <a:rPr lang="ja-JP" altLang="en-US" dirty="0"/>
              <a:t>前日</a:t>
            </a:r>
            <a:endParaRPr lang="en-US" altLang="ja-JP" dirty="0"/>
          </a:p>
          <a:p>
            <a:r>
              <a:rPr lang="ja-JP" altLang="en-US" dirty="0"/>
              <a:t>市</a:t>
            </a:r>
            <a:endParaRPr lang="en-US" altLang="ja-JP" dirty="0"/>
          </a:p>
          <a:p>
            <a:r>
              <a:rPr lang="ja-JP" altLang="en-US" dirty="0"/>
              <a:t>区</a:t>
            </a:r>
            <a:endParaRPr lang="en-US" altLang="ja-JP" dirty="0"/>
          </a:p>
          <a:p>
            <a:r>
              <a:rPr lang="ja-JP" altLang="en-US" dirty="0"/>
              <a:t>男の人</a:t>
            </a:r>
            <a:endParaRPr lang="en-US" altLang="ja-JP" dirty="0"/>
          </a:p>
          <a:p>
            <a:r>
              <a:rPr lang="ja-JP" altLang="en-US" dirty="0"/>
              <a:t>女の人</a:t>
            </a:r>
            <a:endParaRPr lang="en-US" altLang="ja-JP" dirty="0"/>
          </a:p>
          <a:p>
            <a:r>
              <a:rPr lang="ja-JP" altLang="en-US" dirty="0"/>
              <a:t>名前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38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0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1349">
            <a:off x="9464968" y="116652"/>
            <a:ext cx="2342579" cy="1664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1201">
            <a:off x="9609527" y="4684814"/>
            <a:ext cx="2219325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Down Arrow 22"/>
          <p:cNvSpPr/>
          <p:nvPr/>
        </p:nvSpPr>
        <p:spPr>
          <a:xfrm>
            <a:off x="10096500" y="1893129"/>
            <a:ext cx="698500" cy="285667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5" y="2520621"/>
            <a:ext cx="4324350" cy="91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59080">
            <a:off x="8848276" y="1903061"/>
            <a:ext cx="1232077" cy="911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Rounded Rectangle 25"/>
          <p:cNvSpPr/>
          <p:nvPr/>
        </p:nvSpPr>
        <p:spPr>
          <a:xfrm>
            <a:off x="748183" y="997466"/>
            <a:ext cx="8075142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24260" y="1005357"/>
            <a:ext cx="8640054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家から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 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会社ま</a:t>
            </a:r>
            <a:r>
              <a:rPr lang="ja-JP" altLang="en-US" sz="4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で なん</a:t>
            </a:r>
            <a:r>
              <a:rPr lang="ja-JP" altLang="en-US" sz="40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で</a:t>
            </a:r>
            <a:r>
              <a:rPr lang="ja-JP" altLang="en-US" sz="40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 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行きますか。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02083" y="997466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2083" y="1861050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48183" y="1856077"/>
            <a:ext cx="38365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đạp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42273" y="1887343"/>
            <a:ext cx="51065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自転車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で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 行きます。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3" name="Rounded Rectangle 32"/>
          <p:cNvSpPr/>
          <p:nvPr/>
        </p:nvSpPr>
        <p:spPr>
          <a:xfrm rot="21334651">
            <a:off x="9498351" y="3403245"/>
            <a:ext cx="2077426" cy="4064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inhtuy" pitchFamily="2" charset="0"/>
              </a:rPr>
              <a:t>How long???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48183" y="3117851"/>
            <a:ext cx="8075142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bao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lâu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48183" y="3117288"/>
            <a:ext cx="8640054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家から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 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会社まで どのくらいですか。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02083" y="3117851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02083" y="4624379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48183" y="4624379"/>
            <a:ext cx="38365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phút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ạ.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48183" y="4551513"/>
            <a:ext cx="362193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３０分です。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48183" y="3815176"/>
            <a:ext cx="759734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37925" y="5345726"/>
            <a:ext cx="58939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584700" y="992493"/>
            <a:ext cx="1270000" cy="781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4584700" y="3141032"/>
            <a:ext cx="2679304" cy="781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93628" y="874912"/>
            <a:ext cx="279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うち　　　</a:t>
            </a:r>
            <a:r>
              <a:rPr lang="ja-JP" altLang="en-US" sz="2000">
                <a:latin typeface="NtMotoyaKyotai" panose="02020200000000000000" pitchFamily="18" charset="-128"/>
                <a:ea typeface="NtMotoyaKyotai" panose="02020200000000000000" pitchFamily="18" charset="-128"/>
              </a:rPr>
              <a:t>　　　　か</a:t>
            </a:r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いしゃ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8700" y="1715909"/>
            <a:ext cx="279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じてんしゃ　　</a:t>
            </a:r>
            <a:r>
              <a:rPr lang="ja-JP" altLang="en-US" sz="2000">
                <a:latin typeface="NtMotoyaKyotai" panose="02020200000000000000" pitchFamily="18" charset="-128"/>
                <a:ea typeface="NtMotoyaKyotai" panose="02020200000000000000" pitchFamily="18" charset="-128"/>
              </a:rPr>
              <a:t>　      い</a:t>
            </a:r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91143" y="4477081"/>
            <a:ext cx="88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ぷん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0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 animBg="1"/>
      <p:bldP spid="28" grpId="0"/>
      <p:bldP spid="30" grpId="0"/>
      <p:bldP spid="31" grpId="0"/>
      <p:bldP spid="29" grpId="0" animBg="1"/>
      <p:bldP spid="33" grpId="0" animBg="1"/>
      <p:bldP spid="38" grpId="0"/>
      <p:bldP spid="39" grpId="0" animBg="1"/>
      <p:bldP spid="40" grpId="0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32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</a:t>
            </a:r>
            <a:r>
              <a:rPr lang="ja-JP" altLang="en-US"/>
              <a:t>から</a:t>
            </a:r>
            <a:r>
              <a:rPr lang="en-US" altLang="ja-JP" dirty="0"/>
              <a:t>B</a:t>
            </a:r>
            <a:r>
              <a:rPr lang="ja-JP" altLang="en-US"/>
              <a:t>まで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26" y="1412670"/>
            <a:ext cx="12300153" cy="4351338"/>
          </a:xfrm>
        </p:spPr>
        <p:txBody>
          <a:bodyPr/>
          <a:lstStyle/>
          <a:p>
            <a:r>
              <a:rPr lang="ja-JP" altLang="en-US" dirty="0"/>
              <a:t>１．</a:t>
            </a:r>
            <a:r>
              <a:rPr lang="en-US" altLang="ja-JP" dirty="0"/>
              <a:t>N</a:t>
            </a:r>
            <a:r>
              <a:rPr lang="ja-JP" altLang="en-US" dirty="0">
                <a:solidFill>
                  <a:schemeClr val="accent4"/>
                </a:solidFill>
              </a:rPr>
              <a:t>から</a:t>
            </a:r>
            <a:r>
              <a:rPr lang="en-US" altLang="ja-JP" dirty="0"/>
              <a:t>N</a:t>
            </a:r>
            <a:r>
              <a:rPr lang="ja-JP" altLang="en-US" dirty="0">
                <a:solidFill>
                  <a:schemeClr val="accent4"/>
                </a:solidFill>
              </a:rPr>
              <a:t>まで</a:t>
            </a:r>
            <a:r>
              <a:rPr lang="ja-JP" altLang="en-US" dirty="0">
                <a:solidFill>
                  <a:srgbClr val="FF0000"/>
                </a:solidFill>
              </a:rPr>
              <a:t>どのくらい</a:t>
            </a:r>
            <a:r>
              <a:rPr lang="ja-JP" altLang="en-US" dirty="0"/>
              <a:t>ですか。</a:t>
            </a:r>
            <a:endParaRPr lang="en-US" altLang="ja-JP" dirty="0"/>
          </a:p>
          <a:p>
            <a:r>
              <a:rPr lang="ja-JP" altLang="en-US" dirty="0"/>
              <a:t>　　　</a:t>
            </a:r>
            <a:r>
              <a:rPr lang="en-US" altLang="ja-JP" dirty="0"/>
              <a:t>Hanoi</a:t>
            </a:r>
            <a:r>
              <a:rPr lang="ja-JP" altLang="en-US" dirty="0"/>
              <a:t>からとうきょうまでどのくらいですか。</a:t>
            </a:r>
            <a:endParaRPr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/>
              <a:t>…</a:t>
            </a:r>
            <a:r>
              <a:rPr lang="ja-JP" altLang="en-US" dirty="0">
                <a:solidFill>
                  <a:srgbClr val="FF0000"/>
                </a:solidFill>
              </a:rPr>
              <a:t>じかん</a:t>
            </a:r>
            <a:r>
              <a:rPr lang="en-US" altLang="ja-JP" dirty="0"/>
              <a:t>…</a:t>
            </a:r>
            <a:r>
              <a:rPr lang="ja-JP" altLang="en-US" dirty="0"/>
              <a:t>ふん／ぷん（くらい／ぐらい）です。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２．</a:t>
            </a:r>
            <a:r>
              <a:rPr lang="en-US" altLang="ja-JP" dirty="0"/>
              <a:t> N</a:t>
            </a:r>
            <a:r>
              <a:rPr lang="ja-JP" altLang="en-US" dirty="0"/>
              <a:t>から</a:t>
            </a:r>
            <a:r>
              <a:rPr lang="en-US" altLang="ja-JP" dirty="0"/>
              <a:t>N</a:t>
            </a:r>
            <a:r>
              <a:rPr lang="ja-JP" altLang="en-US" dirty="0"/>
              <a:t>まで</a:t>
            </a:r>
            <a:r>
              <a:rPr lang="en-US" altLang="ja-JP" dirty="0"/>
              <a:t>N</a:t>
            </a:r>
            <a:r>
              <a:rPr lang="ja-JP" altLang="en-US" dirty="0"/>
              <a:t>（バス、ひこうき、じてんしゃ、くるま、でんしゃ）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en-US" altLang="ja-JP" dirty="0">
                <a:solidFill>
                  <a:srgbClr val="FF0000"/>
                </a:solidFill>
              </a:rPr>
              <a:t>/</a:t>
            </a:r>
            <a:r>
              <a:rPr lang="ja-JP" altLang="en-US" dirty="0">
                <a:solidFill>
                  <a:srgbClr val="FF0000"/>
                </a:solidFill>
              </a:rPr>
              <a:t>あるいて</a:t>
            </a:r>
            <a:r>
              <a:rPr lang="ja-JP" altLang="en-US" dirty="0"/>
              <a:t>どのくらいですか。</a:t>
            </a:r>
            <a:endParaRPr lang="en-US" altLang="ja-JP" dirty="0"/>
          </a:p>
          <a:p>
            <a:r>
              <a:rPr lang="ja-JP" altLang="en-US" dirty="0"/>
              <a:t>　　バス／でんしゃ／くるま／ひこうき</a:t>
            </a:r>
            <a:r>
              <a:rPr lang="ja-JP" altLang="en-US" dirty="0">
                <a:solidFill>
                  <a:schemeClr val="accent3"/>
                </a:solidFill>
              </a:rPr>
              <a:t>で</a:t>
            </a:r>
            <a:r>
              <a:rPr lang="ja-JP" altLang="en-US" dirty="0"/>
              <a:t>／</a:t>
            </a:r>
            <a:r>
              <a:rPr lang="ja-JP" altLang="en-US" dirty="0">
                <a:solidFill>
                  <a:schemeClr val="accent3"/>
                </a:solidFill>
              </a:rPr>
              <a:t>あるいて</a:t>
            </a:r>
            <a:r>
              <a:rPr lang="en-US" altLang="ja-JP" dirty="0"/>
              <a:t>…</a:t>
            </a:r>
            <a:r>
              <a:rPr lang="ja-JP" altLang="en-US" dirty="0"/>
              <a:t>じかん</a:t>
            </a:r>
            <a:r>
              <a:rPr lang="en-US" altLang="ja-JP" dirty="0"/>
              <a:t>…</a:t>
            </a:r>
            <a:r>
              <a:rPr lang="ja-JP" altLang="en-US" dirty="0"/>
              <a:t>ふん／ぷんです。</a:t>
            </a:r>
            <a:endParaRPr lang="en-US" altLang="ja-JP" dirty="0"/>
          </a:p>
          <a:p>
            <a:r>
              <a:rPr lang="ja-JP" altLang="en-US" dirty="0"/>
              <a:t>　　れい：バスで１じかんです。</a:t>
            </a:r>
            <a:endParaRPr lang="en-US" altLang="ja-JP" dirty="0"/>
          </a:p>
          <a:p>
            <a:r>
              <a:rPr lang="ja-JP" altLang="en-US" dirty="0"/>
              <a:t>　　　　　あるいて１５ふんです。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80100" y="609600"/>
            <a:ext cx="4038600" cy="57531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39135" y="609600"/>
            <a:ext cx="3416300" cy="57531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59382">
            <a:off x="-1170" y="-7163"/>
            <a:ext cx="2537002" cy="1630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/>
          <p:cNvSpPr/>
          <p:nvPr/>
        </p:nvSpPr>
        <p:spPr>
          <a:xfrm>
            <a:off x="2955085" y="1079500"/>
            <a:ext cx="21844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THỜI GIAN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223000" y="1079500"/>
            <a:ext cx="33528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LƯỢNG THỜI GIAN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92100" y="1962150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</a:t>
            </a:r>
            <a:r>
              <a:rPr lang="en-US" altLang="ja-JP" sz="2400" dirty="0"/>
              <a:t> </a:t>
            </a:r>
            <a:r>
              <a:rPr lang="en-US" sz="2400" dirty="0"/>
              <a:t>GIỜ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067738" y="1962150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altLang="ja-JP" sz="2400" dirty="0"/>
              <a:t>TI</a:t>
            </a:r>
            <a:r>
              <a:rPr lang="vi-VN" altLang="ja-JP" sz="2400" dirty="0"/>
              <a:t>ẾNG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292100" y="2633447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</a:t>
            </a:r>
            <a:r>
              <a:rPr lang="en-US" altLang="ja-JP" sz="2400" dirty="0"/>
              <a:t> </a:t>
            </a:r>
            <a:r>
              <a:rPr lang="en-US" sz="2400" dirty="0"/>
              <a:t>PHÚT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067738" y="2633447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sz="2400" dirty="0"/>
              <a:t>PHÚT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92100" y="3304744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NGÀY </a:t>
            </a:r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</a:t>
            </a:r>
            <a:endParaRPr lang="en-US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10067738" y="3304744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altLang="ja-JP" sz="2400" dirty="0"/>
              <a:t>NGÀY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292100" y="3976041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TUẦN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067738" y="3976041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altLang="ja-JP" sz="2400" dirty="0"/>
              <a:t>TUẦN</a:t>
            </a:r>
            <a:endParaRPr lang="en-US" sz="2400" dirty="0"/>
          </a:p>
        </p:txBody>
      </p:sp>
      <p:sp>
        <p:nvSpPr>
          <p:cNvPr id="24" name="Rounded Rectangle 23"/>
          <p:cNvSpPr/>
          <p:nvPr/>
        </p:nvSpPr>
        <p:spPr>
          <a:xfrm>
            <a:off x="292100" y="4647338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THÁNG</a:t>
            </a:r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 ～</a:t>
            </a:r>
            <a:endParaRPr lang="en-US" sz="2400" dirty="0"/>
          </a:p>
        </p:txBody>
      </p:sp>
      <p:sp>
        <p:nvSpPr>
          <p:cNvPr id="27" name="Rounded Rectangle 26"/>
          <p:cNvSpPr/>
          <p:nvPr/>
        </p:nvSpPr>
        <p:spPr>
          <a:xfrm>
            <a:off x="10067738" y="4647338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altLang="ja-JP" sz="2400" dirty="0"/>
              <a:t>THÁNG</a:t>
            </a:r>
            <a:endParaRPr lang="en-US" sz="2400" dirty="0"/>
          </a:p>
        </p:txBody>
      </p:sp>
      <p:sp>
        <p:nvSpPr>
          <p:cNvPr id="28" name="Rounded Rectangle 27"/>
          <p:cNvSpPr/>
          <p:nvPr/>
        </p:nvSpPr>
        <p:spPr>
          <a:xfrm>
            <a:off x="292100" y="5318635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NĂM</a:t>
            </a:r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 ～</a:t>
            </a:r>
            <a:endParaRPr lang="en-US" sz="2400" dirty="0"/>
          </a:p>
        </p:txBody>
      </p:sp>
      <p:sp>
        <p:nvSpPr>
          <p:cNvPr id="31" name="Rounded Rectangle 30"/>
          <p:cNvSpPr/>
          <p:nvPr/>
        </p:nvSpPr>
        <p:spPr>
          <a:xfrm>
            <a:off x="10067738" y="5318635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altLang="ja-JP" sz="2400" dirty="0"/>
              <a:t>NĂM</a:t>
            </a:r>
            <a:endParaRPr lang="en-US" sz="2400" dirty="0"/>
          </a:p>
        </p:txBody>
      </p:sp>
      <p:cxnSp>
        <p:nvCxnSpPr>
          <p:cNvPr id="34" name="Straight Arrow Connector 33"/>
          <p:cNvCxnSpPr>
            <a:stCxn id="8" idx="3"/>
            <a:endCxn id="11" idx="1"/>
          </p:cNvCxnSpPr>
          <p:nvPr/>
        </p:nvCxnSpPr>
        <p:spPr>
          <a:xfrm>
            <a:off x="2039004" y="2247900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92400" y="1962150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～時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10270" y="1962150"/>
            <a:ext cx="238928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～時間</a:t>
            </a:r>
            <a:r>
              <a:rPr lang="en-US" altLang="ja-JP" sz="20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(</a:t>
            </a:r>
            <a:r>
              <a:rPr lang="ja-JP" altLang="en-US" sz="20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じかん）</a:t>
            </a:r>
            <a:endParaRPr lang="en-US" sz="20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39004" y="2919197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039004" y="3550591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064404" y="4230982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039004" y="4933088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039004" y="5559073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692400" y="2633447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～分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10269" y="2633447"/>
            <a:ext cx="2389281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～分（間）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692400" y="3304744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～日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710269" y="3304744"/>
            <a:ext cx="2389281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～日（間）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692400" y="3976041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？？？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10269" y="3976041"/>
            <a:ext cx="2389281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～週間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2400" y="4647338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～月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710269" y="4647338"/>
            <a:ext cx="2389281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～ヵ月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692400" y="5318635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～年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710269" y="5318635"/>
            <a:ext cx="2389281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～年（間）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9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  <p:bldP spid="5" grpId="0" animBg="1"/>
      <p:bldP spid="8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23" grpId="0" animBg="1"/>
      <p:bldP spid="24" grpId="0" animBg="1"/>
      <p:bldP spid="27" grpId="0" animBg="1"/>
      <p:bldP spid="28" grpId="0" animBg="1"/>
      <p:bldP spid="31" grpId="0" animBg="1"/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  <p:bldP spid="21" grpId="0" animBg="1"/>
      <p:bldP spid="22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6532">
            <a:off x="9371012" y="101600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33800" y="533400"/>
            <a:ext cx="3886200" cy="46196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１時間は　６０分です。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892550" y="99695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giờ là 60 phút.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25425" y="539750"/>
            <a:ext cx="3189288" cy="4619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１時間は何分ですか。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84175" y="100330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giờ là bao nhiêu phút?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33800" y="1524000"/>
            <a:ext cx="3886200" cy="46196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１日は　２４時間です。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3892550" y="198755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ngày là 24 tiếng.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225425" y="1530350"/>
            <a:ext cx="3189288" cy="4619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１日は何時間ですか。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384175" y="199390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ngày là bao nhiêu tiếng?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733800" y="2590800"/>
            <a:ext cx="3886200" cy="46196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１週間は　７日です。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3892550" y="305435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tuần là 7 ngày.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225425" y="2597150"/>
            <a:ext cx="3189288" cy="4619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１週間は何日ですか。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84175" y="306070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tuần là bao nhiêu ngày?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3733800" y="3581400"/>
            <a:ext cx="3886200" cy="46196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１ヶ月は　３０日です。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3892550" y="404495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tháng là 30 ngày.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225425" y="3587750"/>
            <a:ext cx="3189288" cy="4619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１か月は何日ですか。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384175" y="405130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tháng là bao nhiêu ngày?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3733800" y="4564063"/>
            <a:ext cx="4876800" cy="46196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１ヶ月は　だいたい　４週間です。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3886200" y="5027613"/>
            <a:ext cx="3575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tháng là khoảng 4 tuần.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219075" y="4570413"/>
            <a:ext cx="3362325" cy="4619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１か月は何週間ですか。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377825" y="5033963"/>
            <a:ext cx="3575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tháng là bao nhiêu tuần?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3727450" y="5561013"/>
            <a:ext cx="3892550" cy="46196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１年は　３６５日です。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3886200" y="6024563"/>
            <a:ext cx="3575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năm là 365 ngày.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25" name="TextBox 1"/>
          <p:cNvSpPr txBox="1">
            <a:spLocks noChangeArrowheads="1"/>
          </p:cNvSpPr>
          <p:nvPr/>
        </p:nvSpPr>
        <p:spPr bwMode="auto">
          <a:xfrm>
            <a:off x="219075" y="5567363"/>
            <a:ext cx="3189288" cy="4619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１年は何日ですか。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6" name="TextBox 1"/>
          <p:cNvSpPr txBox="1">
            <a:spLocks noChangeArrowheads="1"/>
          </p:cNvSpPr>
          <p:nvPr/>
        </p:nvSpPr>
        <p:spPr bwMode="auto">
          <a:xfrm>
            <a:off x="377825" y="6030913"/>
            <a:ext cx="3575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nămlà bao nhiêu ngày?</a:t>
            </a:r>
            <a:endParaRPr lang="en-US" sz="1800" i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1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303683" y="70091"/>
            <a:ext cx="76084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8900" y="713027"/>
            <a:ext cx="10286999" cy="117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毎日、学校で　日本語を勉強します。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0522" y="758976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まいにち　　がっこう　　　　　　　　　　　　べんきょう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15305" y="1743179"/>
            <a:ext cx="8418538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8h </a:t>
            </a:r>
            <a:r>
              <a:rPr lang="en-US" sz="24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sz="24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12h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577" y="2386115"/>
            <a:ext cx="12270878" cy="117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毎日、学校で</a:t>
            </a:r>
            <a:r>
              <a:rPr lang="en-US" altLang="ja-JP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8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時から</a:t>
            </a:r>
            <a:r>
              <a:rPr lang="en-US" altLang="ja-JP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12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時まで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日本語を勉強します。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900" y="2432064"/>
            <a:ext cx="10818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まいにち　　がっこう　　　　　　　　　　　　　　　　　　　　　　　　　　べんきょう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15305" y="3586080"/>
            <a:ext cx="76084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r>
              <a:rPr lang="en-US" sz="24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00522" y="4229016"/>
            <a:ext cx="10286999" cy="117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毎日、学校で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４時間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日本語を勉強します。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144" y="4274965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まいにち　　がっこう　　　　　　　　　　　　　　　べんきょう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6467" y="5325052"/>
            <a:ext cx="10286999" cy="117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毎日、学校で日本語を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４時間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勉強します。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8089" y="5371001"/>
            <a:ext cx="1000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まいにち　　がっこう　　　　　　　　　　　　　　　　べんきょう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0" grpId="0"/>
      <p:bldP spid="31" grpId="0" animBg="1"/>
      <p:bldP spid="32" grpId="0"/>
      <p:bldP spid="33" grpId="0"/>
      <p:bldP spid="34" grpId="0" animBg="1"/>
      <p:bldP spid="35" grpId="0"/>
      <p:bldP spid="36" grpId="0" animBg="1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9.0&quot;&gt;&lt;object type=&quot;1&quot; unique_id=&quot;10001&quot;&gt;&lt;object type=&quot;8&quot; unique_id=&quot;19026&quot;&gt;&lt;/object&gt;&lt;object type=&quot;2&quot; unique_id=&quot;19027&quot;&gt;&lt;object type=&quot;3&quot; unique_id=&quot;19028&quot;&gt;&lt;property id=&quot;20148&quot; value=&quot;5&quot;/&gt;&lt;property id=&quot;20300&quot; value=&quot;Slide 1&quot;/&gt;&lt;property id=&quot;20307&quot; value=&quot;256&quot;/&gt;&lt;/object&gt;&lt;object type=&quot;3&quot; unique_id=&quot;19029&quot;&gt;&lt;property id=&quot;20148&quot; value=&quot;5&quot;/&gt;&lt;property id=&quot;20300&quot; value=&quot;Slide 2&quot;/&gt;&lt;property id=&quot;20307&quot; value=&quot;258&quot;/&gt;&lt;/object&gt;&lt;object type=&quot;3&quot; unique_id=&quot;19030&quot;&gt;&lt;property id=&quot;20148&quot; value=&quot;5&quot;/&gt;&lt;property id=&quot;20300&quot; value=&quot;Slide 11&quot;/&gt;&lt;property id=&quot;20307&quot; value=&quot;257&quot;/&gt;&lt;/object&gt;&lt;object type=&quot;3&quot; unique_id=&quot;19031&quot;&gt;&lt;property id=&quot;20148&quot; value=&quot;5&quot;/&gt;&lt;property id=&quot;20300&quot; value=&quot;Slide 3&quot;/&gt;&lt;property id=&quot;20307&quot; value=&quot;259&quot;/&gt;&lt;/object&gt;&lt;object type=&quot;3&quot; unique_id=&quot;19390&quot;&gt;&lt;property id=&quot;20148&quot; value=&quot;5&quot;/&gt;&lt;property id=&quot;20300&quot; value=&quot;Slide 9&quot;/&gt;&lt;property id=&quot;20307&quot; value=&quot;260&quot;/&gt;&lt;/object&gt;&lt;object type=&quot;3&quot; unique_id=&quot;19391&quot;&gt;&lt;property id=&quot;20148&quot; value=&quot;5&quot;/&gt;&lt;property id=&quot;20300&quot; value=&quot;Slide 22&quot;/&gt;&lt;property id=&quot;20307&quot; value=&quot;262&quot;/&gt;&lt;/object&gt;&lt;object type=&quot;3&quot; unique_id=&quot;19392&quot;&gt;&lt;property id=&quot;20148&quot; value=&quot;5&quot;/&gt;&lt;property id=&quot;20300&quot; value=&quot;Slide 20&quot;/&gt;&lt;property id=&quot;20307&quot; value=&quot;261&quot;/&gt;&lt;/object&gt;&lt;object type=&quot;3&quot; unique_id=&quot;19692&quot;&gt;&lt;property id=&quot;20148&quot; value=&quot;5&quot;/&gt;&lt;property id=&quot;20300&quot; value=&quot;Slide 4&quot;/&gt;&lt;property id=&quot;20307&quot; value=&quot;263&quot;/&gt;&lt;/object&gt;&lt;object type=&quot;3&quot; unique_id=&quot;19693&quot;&gt;&lt;property id=&quot;20148&quot; value=&quot;5&quot;/&gt;&lt;property id=&quot;20300&quot; value=&quot;Slide 5&quot;/&gt;&lt;property id=&quot;20307&quot; value=&quot;264&quot;/&gt;&lt;/object&gt;&lt;object type=&quot;3&quot; unique_id=&quot;19694&quot;&gt;&lt;property id=&quot;20148&quot; value=&quot;5&quot;/&gt;&lt;property id=&quot;20300&quot; value=&quot;Slide 10&quot;/&gt;&lt;property id=&quot;20307&quot; value=&quot;265&quot;/&gt;&lt;/object&gt;&lt;object type=&quot;3&quot; unique_id=&quot;19695&quot;&gt;&lt;property id=&quot;20148&quot; value=&quot;5&quot;/&gt;&lt;property id=&quot;20300&quot; value=&quot;Slide 6&quot;/&gt;&lt;property id=&quot;20307&quot; value=&quot;266&quot;/&gt;&lt;/object&gt;&lt;object type=&quot;3&quot; unique_id=&quot;19696&quot;&gt;&lt;property id=&quot;20148&quot; value=&quot;5&quot;/&gt;&lt;property id=&quot;20300&quot; value=&quot;Slide 13&quot;/&gt;&lt;property id=&quot;20307&quot; value=&quot;267&quot;/&gt;&lt;/object&gt;&lt;object type=&quot;3&quot; unique_id=&quot;19697&quot;&gt;&lt;property id=&quot;20148&quot; value=&quot;5&quot;/&gt;&lt;property id=&quot;20300&quot; value=&quot;Slide 14&quot;/&gt;&lt;property id=&quot;20307&quot; value=&quot;268&quot;/&gt;&lt;/object&gt;&lt;object type=&quot;3&quot; unique_id=&quot;19698&quot;&gt;&lt;property id=&quot;20148&quot; value=&quot;5&quot;/&gt;&lt;property id=&quot;20300&quot; value=&quot;Slide 15&quot;/&gt;&lt;property id=&quot;20307&quot; value=&quot;269&quot;/&gt;&lt;/object&gt;&lt;object type=&quot;3&quot; unique_id=&quot;19699&quot;&gt;&lt;property id=&quot;20148&quot; value=&quot;5&quot;/&gt;&lt;property id=&quot;20300&quot; value=&quot;Slide 23&quot;/&gt;&lt;property id=&quot;20307&quot; value=&quot;270&quot;/&gt;&lt;/object&gt;&lt;object type=&quot;3&quot; unique_id=&quot;19700&quot;&gt;&lt;property id=&quot;20148&quot; value=&quot;5&quot;/&gt;&lt;property id=&quot;20300&quot; value=&quot;Slide 21&quot;/&gt;&lt;property id=&quot;20307&quot; value=&quot;271&quot;/&gt;&lt;/object&gt;&lt;object type=&quot;3&quot; unique_id=&quot;19701&quot;&gt;&lt;property id=&quot;20148&quot; value=&quot;5&quot;/&gt;&lt;property id=&quot;20300&quot; value=&quot;Slide 24&quot;/&gt;&lt;property id=&quot;20307&quot; value=&quot;272&quot;/&gt;&lt;/object&gt;&lt;object type=&quot;3&quot; unique_id=&quot;19702&quot;&gt;&lt;property id=&quot;20148&quot; value=&quot;5&quot;/&gt;&lt;property id=&quot;20300&quot; value=&quot;Slide 25&quot;/&gt;&lt;property id=&quot;20307&quot; value=&quot;273&quot;/&gt;&lt;/object&gt;&lt;object type=&quot;3&quot; unique_id=&quot;20034&quot;&gt;&lt;property id=&quot;20148&quot; value=&quot;5&quot;/&gt;&lt;property id=&quot;20300&quot; value=&quot;Slide 12&quot;/&gt;&lt;property id=&quot;20307&quot; value=&quot;274&quot;/&gt;&lt;/object&gt;&lt;object type=&quot;3&quot; unique_id=&quot;20035&quot;&gt;&lt;property id=&quot;20148&quot; value=&quot;5&quot;/&gt;&lt;property id=&quot;20300&quot; value=&quot;Slide 16&quot;/&gt;&lt;property id=&quot;20307&quot; value=&quot;275&quot;/&gt;&lt;/object&gt;&lt;object type=&quot;3&quot; unique_id=&quot;20163&quot;&gt;&lt;property id=&quot;20148&quot; value=&quot;5&quot;/&gt;&lt;property id=&quot;20300&quot; value=&quot;Slide 17&quot;/&gt;&lt;property id=&quot;20307&quot; value=&quot;276&quot;/&gt;&lt;/object&gt;&lt;object type=&quot;3&quot; unique_id=&quot;20302&quot;&gt;&lt;property id=&quot;20148&quot; value=&quot;5&quot;/&gt;&lt;property id=&quot;20300&quot; value=&quot;Slide 18&quot;/&gt;&lt;property id=&quot;20307&quot; value=&quot;277&quot;/&gt;&lt;/object&gt;&lt;object type=&quot;3&quot; unique_id=&quot;20375&quot;&gt;&lt;property id=&quot;20148&quot; value=&quot;5&quot;/&gt;&lt;property id=&quot;20300&quot; value=&quot;Slide 19&quot;/&gt;&lt;property id=&quot;20307&quot; value=&quot;278&quot;/&gt;&lt;/object&gt;&lt;object type=&quot;3&quot; unique_id=&quot;20695&quot;&gt;&lt;property id=&quot;20148&quot; value=&quot;5&quot;/&gt;&lt;property id=&quot;20300&quot; value=&quot;Slide 8&quot;/&gt;&lt;property id=&quot;20307&quot; value=&quot;279&quot;/&gt;&lt;/object&gt;&lt;object type=&quot;3&quot; unique_id=&quot;20774&quot;&gt;&lt;property id=&quot;20148&quot; value=&quot;5&quot;/&gt;&lt;property id=&quot;20300&quot; value=&quot;Slide 7&quot;/&gt;&lt;property id=&quot;20307&quot; value=&quot;28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5121</TotalTime>
  <Words>4717</Words>
  <Application>Microsoft Office PowerPoint</Application>
  <PresentationFormat>Widescreen</PresentationFormat>
  <Paragraphs>502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Binhtuy</vt:lpstr>
      <vt:lpstr>HGMaruGothicMPRO</vt:lpstr>
      <vt:lpstr>HGSoeiKakupoptai</vt:lpstr>
      <vt:lpstr>Kozuka Mincho Pro B</vt:lpstr>
      <vt:lpstr>Kozuka Mincho Pro H</vt:lpstr>
      <vt:lpstr>Microsoft YaHei Light</vt:lpstr>
      <vt:lpstr>NtMotoyaKyotai</vt:lpstr>
      <vt:lpstr>Arial</vt:lpstr>
      <vt:lpstr>Bradley Hand ITC</vt:lpstr>
      <vt:lpstr>Calibri</vt:lpstr>
      <vt:lpstr>Segoe UI</vt:lpstr>
      <vt:lpstr>Segoe UI Light</vt:lpstr>
      <vt:lpstr>Tahoma</vt:lpstr>
      <vt:lpstr>Office Mix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AからBまで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Cuong</dc:creator>
  <cp:keywords/>
  <cp:lastModifiedBy>Nguyễn Bảo Lâm</cp:lastModifiedBy>
  <cp:revision>168</cp:revision>
  <dcterms:created xsi:type="dcterms:W3CDTF">2014-12-10T05:35:30Z</dcterms:created>
  <dcterms:modified xsi:type="dcterms:W3CDTF">2023-01-30T16:41:42Z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